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 id="2147484162" r:id="rId5"/>
  </p:sldMasterIdLst>
  <p:notesMasterIdLst>
    <p:notesMasterId r:id="rId36"/>
  </p:notesMasterIdLst>
  <p:handoutMasterIdLst>
    <p:handoutMasterId r:id="rId37"/>
  </p:handoutMasterIdLst>
  <p:sldIdLst>
    <p:sldId id="1163" r:id="rId6"/>
    <p:sldId id="1164" r:id="rId7"/>
    <p:sldId id="1225" r:id="rId8"/>
    <p:sldId id="1226" r:id="rId9"/>
    <p:sldId id="808" r:id="rId10"/>
    <p:sldId id="809" r:id="rId11"/>
    <p:sldId id="1150" r:id="rId12"/>
    <p:sldId id="1151" r:id="rId13"/>
    <p:sldId id="812" r:id="rId14"/>
    <p:sldId id="816" r:id="rId15"/>
    <p:sldId id="821" r:id="rId16"/>
    <p:sldId id="1133" r:id="rId17"/>
    <p:sldId id="1144" r:id="rId18"/>
    <p:sldId id="1145" r:id="rId19"/>
    <p:sldId id="1202" r:id="rId20"/>
    <p:sldId id="817" r:id="rId21"/>
    <p:sldId id="1179" r:id="rId22"/>
    <p:sldId id="1208" r:id="rId23"/>
    <p:sldId id="1209" r:id="rId24"/>
    <p:sldId id="1211" r:id="rId25"/>
    <p:sldId id="1212" r:id="rId26"/>
    <p:sldId id="1213" r:id="rId27"/>
    <p:sldId id="1214" r:id="rId28"/>
    <p:sldId id="1215" r:id="rId29"/>
    <p:sldId id="1216" r:id="rId30"/>
    <p:sldId id="1217" r:id="rId31"/>
    <p:sldId id="1218" r:id="rId32"/>
    <p:sldId id="1157" r:id="rId33"/>
    <p:sldId id="1221" r:id="rId34"/>
    <p:sldId id="1105" r:id="rId35"/>
  </p:sldIdLst>
  <p:sldSz cx="9144000" cy="5143500" type="screen16x9"/>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ain Sultan" initials="" lastIdx="5" clrIdx="0"/>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C000"/>
    <a:srgbClr val="B6BEC8"/>
    <a:srgbClr val="BFBFBF"/>
    <a:srgbClr val="00CC00"/>
    <a:srgbClr val="00B0F0"/>
    <a:srgbClr val="339933"/>
    <a:srgbClr val="632523"/>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723" autoAdjust="0"/>
    <p:restoredTop sz="91922"/>
  </p:normalViewPr>
  <p:slideViewPr>
    <p:cSldViewPr snapToGrid="0">
      <p:cViewPr varScale="1">
        <p:scale>
          <a:sx n="81" d="100"/>
          <a:sy n="81" d="100"/>
        </p:scale>
        <p:origin x="774" y="114"/>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60" d="100"/>
          <a:sy n="60" d="100"/>
        </p:scale>
        <p:origin x="3274" y="67"/>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handoutMaster" Target="handoutMasters/handoutMaster1.xml"/><Relationship Id="rId40"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E070E03D-D76C-4318-8FF4-F26D8873D892}"/>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19" name="Rectangle 3">
            <a:extLst>
              <a:ext uri="{FF2B5EF4-FFF2-40B4-BE49-F238E27FC236}">
                <a16:creationId xmlns:a16="http://schemas.microsoft.com/office/drawing/2014/main" id="{874AA89C-3F01-4C48-A290-D9327075C775}"/>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BA3E045A-302B-4CEA-9CA8-DEEA0CB971B5}" type="datetime1">
              <a:rPr lang="en-US" altLang="en-US"/>
              <a:pPr>
                <a:defRPr/>
              </a:pPr>
              <a:t>12/6/2023</a:t>
            </a:fld>
            <a:endParaRPr lang="en-US" altLang="en-US"/>
          </a:p>
        </p:txBody>
      </p:sp>
      <p:sp>
        <p:nvSpPr>
          <p:cNvPr id="9220" name="Rectangle 4">
            <a:extLst>
              <a:ext uri="{FF2B5EF4-FFF2-40B4-BE49-F238E27FC236}">
                <a16:creationId xmlns:a16="http://schemas.microsoft.com/office/drawing/2014/main" id="{8CFE2C06-4ADB-4571-B1BE-2A744603F661}"/>
              </a:ext>
            </a:extLst>
          </p:cNvPr>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21" name="Rectangle 5">
            <a:extLst>
              <a:ext uri="{FF2B5EF4-FFF2-40B4-BE49-F238E27FC236}">
                <a16:creationId xmlns:a16="http://schemas.microsoft.com/office/drawing/2014/main" id="{91C4346A-A86B-4BD6-BA71-EA42A4A046C0}"/>
              </a:ext>
            </a:extLst>
          </p:cNvPr>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D768B6B2-77E3-4ED7-B8EB-F92BD9BA41BF}"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7D26F054-0EB1-451B-89D4-66ACD5129D59}"/>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099" name="Rectangle 3">
            <a:extLst>
              <a:ext uri="{FF2B5EF4-FFF2-40B4-BE49-F238E27FC236}">
                <a16:creationId xmlns:a16="http://schemas.microsoft.com/office/drawing/2014/main" id="{4B5875A0-0A69-4E62-B328-888C48E9AFDE}"/>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5A6DB14E-3985-41CA-9F2E-7EC2C8348711}" type="datetime1">
              <a:rPr lang="en-US" altLang="en-US"/>
              <a:pPr>
                <a:defRPr/>
              </a:pPr>
              <a:t>12/6/2023</a:t>
            </a:fld>
            <a:endParaRPr lang="en-US" altLang="en-US"/>
          </a:p>
        </p:txBody>
      </p:sp>
      <p:sp>
        <p:nvSpPr>
          <p:cNvPr id="5124" name="Rectangle 4">
            <a:extLst>
              <a:ext uri="{FF2B5EF4-FFF2-40B4-BE49-F238E27FC236}">
                <a16:creationId xmlns:a16="http://schemas.microsoft.com/office/drawing/2014/main" id="{A96EF1BB-0622-4BCE-BABA-EC4AF8B3A66B}"/>
              </a:ext>
            </a:extLst>
          </p:cNvPr>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6BB5E932-E6F8-4F6E-84E3-B0BC32912BFA}"/>
              </a:ext>
            </a:extLst>
          </p:cNvPr>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2F7CD1F9-BEFF-4C5B-8CD7-D332B679B8D8}"/>
              </a:ext>
            </a:extLst>
          </p:cNvPr>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103" name="Rectangle 7">
            <a:extLst>
              <a:ext uri="{FF2B5EF4-FFF2-40B4-BE49-F238E27FC236}">
                <a16:creationId xmlns:a16="http://schemas.microsoft.com/office/drawing/2014/main" id="{9A75F2D7-5FE9-43A3-B166-6F9FBC4DD229}"/>
              </a:ext>
            </a:extLst>
          </p:cNvPr>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1FBFF58-1BFD-46E1-9878-B87483523780}"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ＭＳ Ｐゴシック" charset="0"/>
      </a:defRPr>
    </a:lvl1pPr>
    <a:lvl2pPr marL="4556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2pPr>
    <a:lvl3pPr marL="9128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3pPr>
    <a:lvl4pPr marL="13700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4pPr>
    <a:lvl5pPr marL="18272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5pPr>
    <a:lvl6pPr marL="2285740" algn="l" defTabSz="914296" rtl="0" eaLnBrk="1" latinLnBrk="0" hangingPunct="1">
      <a:defRPr sz="1200" kern="1200">
        <a:solidFill>
          <a:schemeClr val="tx1"/>
        </a:solidFill>
        <a:latin typeface="+mn-lt"/>
        <a:ea typeface="+mn-ea"/>
        <a:cs typeface="+mn-cs"/>
      </a:defRPr>
    </a:lvl6pPr>
    <a:lvl7pPr marL="2742888" algn="l" defTabSz="914296" rtl="0" eaLnBrk="1" latinLnBrk="0" hangingPunct="1">
      <a:defRPr sz="1200" kern="1200">
        <a:solidFill>
          <a:schemeClr val="tx1"/>
        </a:solidFill>
        <a:latin typeface="+mn-lt"/>
        <a:ea typeface="+mn-ea"/>
        <a:cs typeface="+mn-cs"/>
      </a:defRPr>
    </a:lvl7pPr>
    <a:lvl8pPr marL="3200036" algn="l" defTabSz="914296" rtl="0" eaLnBrk="1" latinLnBrk="0" hangingPunct="1">
      <a:defRPr sz="1200" kern="1200">
        <a:solidFill>
          <a:schemeClr val="tx1"/>
        </a:solidFill>
        <a:latin typeface="+mn-lt"/>
        <a:ea typeface="+mn-ea"/>
        <a:cs typeface="+mn-cs"/>
      </a:defRPr>
    </a:lvl8pPr>
    <a:lvl9pPr marL="3657184" algn="l" defTabSz="914296"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a:extLst>
              <a:ext uri="{FF2B5EF4-FFF2-40B4-BE49-F238E27FC236}">
                <a16:creationId xmlns:a16="http://schemas.microsoft.com/office/drawing/2014/main" id="{A828FC1E-4BBF-D4D6-0BF3-81092DE93E6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0A4C2D9B-7C67-492C-B5BC-9B6BCAE8B1A9}" type="slidenum">
              <a:rPr lang="en-GB" altLang="en-US" smtClean="0"/>
              <a:pPr>
                <a:spcBef>
                  <a:spcPct val="0"/>
                </a:spcBef>
              </a:pPr>
              <a:t>1</a:t>
            </a:fld>
            <a:endParaRPr lang="en-GB" altLang="en-US"/>
          </a:p>
        </p:txBody>
      </p:sp>
      <p:sp>
        <p:nvSpPr>
          <p:cNvPr id="8195" name="Rectangle 2">
            <a:extLst>
              <a:ext uri="{FF2B5EF4-FFF2-40B4-BE49-F238E27FC236}">
                <a16:creationId xmlns:a16="http://schemas.microsoft.com/office/drawing/2014/main" id="{31B43EFA-384B-FE3B-DC23-3FEED81488F8}"/>
              </a:ext>
            </a:extLst>
          </p:cNvPr>
          <p:cNvSpPr>
            <a:spLocks noGrp="1" noRot="1" noChangeAspect="1" noChangeArrowheads="1" noTextEdit="1"/>
          </p:cNvSpPr>
          <p:nvPr>
            <p:ph type="sldImg"/>
          </p:nvPr>
        </p:nvSpPr>
        <p:spPr>
          <a:xfrm>
            <a:off x="88900" y="742950"/>
            <a:ext cx="6621463" cy="3725863"/>
          </a:xfrm>
          <a:ln/>
        </p:spPr>
      </p:sp>
      <p:sp>
        <p:nvSpPr>
          <p:cNvPr id="8196" name="Rectangle 3">
            <a:extLst>
              <a:ext uri="{FF2B5EF4-FFF2-40B4-BE49-F238E27FC236}">
                <a16:creationId xmlns:a16="http://schemas.microsoft.com/office/drawing/2014/main" id="{014CB07E-141C-AAF0-E481-8606D609422A}"/>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Google Shape;116;p3:notes"/>
          <p:cNvSpPr txBox="1">
            <a:spLocks noGrp="1"/>
          </p:cNvSpPr>
          <p:nvPr>
            <p:ph type="body" idx="1"/>
          </p:nvPr>
        </p:nvSpPr>
        <p:spPr>
          <a:xfrm>
            <a:off x="906462" y="4716462"/>
            <a:ext cx="4984800" cy="4468800"/>
          </a:xfrm>
          <a:prstGeom prst="rect">
            <a:avLst/>
          </a:prstGeom>
        </p:spPr>
        <p:txBody>
          <a:bodyPr spcFirstLastPara="1" wrap="square" lIns="92850" tIns="46425" rIns="92850" bIns="46425" anchor="t" anchorCtr="0">
            <a:noAutofit/>
          </a:bodyPr>
          <a:lstStyle/>
          <a:p>
            <a:pPr marL="0" lvl="0" indent="0" algn="l" rtl="0">
              <a:spcBef>
                <a:spcPts val="0"/>
              </a:spcBef>
              <a:spcAft>
                <a:spcPts val="0"/>
              </a:spcAft>
              <a:buNone/>
            </a:pPr>
            <a:endParaRPr dirty="0"/>
          </a:p>
        </p:txBody>
      </p:sp>
      <p:sp>
        <p:nvSpPr>
          <p:cNvPr id="117" name="Google Shape;117;p3:notes"/>
          <p:cNvSpPr>
            <a:spLocks noGrp="1" noRot="1" noChangeAspect="1"/>
          </p:cNvSpPr>
          <p:nvPr>
            <p:ph type="sldImg" idx="2"/>
          </p:nvPr>
        </p:nvSpPr>
        <p:spPr>
          <a:xfrm>
            <a:off x="88900" y="742950"/>
            <a:ext cx="6619875" cy="372427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5915776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10">
            <a:extLst>
              <a:ext uri="{FF2B5EF4-FFF2-40B4-BE49-F238E27FC236}">
                <a16:creationId xmlns:a16="http://schemas.microsoft.com/office/drawing/2014/main" id="{16B15D26-C6C7-434B-BD59-624736011C6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0"/>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48" indent="0" algn="ctr">
              <a:buNone/>
              <a:defRPr/>
            </a:lvl2pPr>
            <a:lvl3pPr marL="914296" indent="0" algn="ctr">
              <a:buNone/>
              <a:defRPr/>
            </a:lvl3pPr>
            <a:lvl4pPr marL="1371444" indent="0" algn="ctr">
              <a:buNone/>
              <a:defRPr/>
            </a:lvl4pPr>
            <a:lvl5pPr marL="1828592" indent="0" algn="ctr">
              <a:buNone/>
              <a:defRPr/>
            </a:lvl5pPr>
            <a:lvl6pPr marL="2285740" indent="0" algn="ctr">
              <a:buNone/>
              <a:defRPr/>
            </a:lvl6pPr>
            <a:lvl7pPr marL="2742888" indent="0" algn="ctr">
              <a:buNone/>
              <a:defRPr/>
            </a:lvl7pPr>
            <a:lvl8pPr marL="3200036" indent="0" algn="ctr">
              <a:buNone/>
              <a:defRPr/>
            </a:lvl8pPr>
            <a:lvl9pPr marL="3657184"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2730211986"/>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a16="http://schemas.microsoft.com/office/drawing/2014/main" id="{C0F8AEF4-831E-4A64-8F24-C9DCB1C10836}"/>
              </a:ext>
            </a:extLst>
          </p:cNvPr>
          <p:cNvSpPr>
            <a:spLocks noGrp="1"/>
          </p:cNvSpPr>
          <p:nvPr>
            <p:ph type="dt" sz="half" idx="10"/>
          </p:nvPr>
        </p:nvSpPr>
        <p:spPr/>
        <p:txBody>
          <a:bodyPr/>
          <a:lstStyle>
            <a:lvl1pPr>
              <a:defRPr/>
            </a:lvl1pPr>
          </a:lstStyle>
          <a:p>
            <a:pPr>
              <a:defRPr/>
            </a:pPr>
            <a:fld id="{FF1156E3-9073-4A0C-96CD-6099BA9542F1}" type="datetimeFigureOut">
              <a:rPr lang="en-GB"/>
              <a:pPr>
                <a:defRPr/>
              </a:pPr>
              <a:t>06/12/2023</a:t>
            </a:fld>
            <a:endParaRPr lang="en-GB"/>
          </a:p>
        </p:txBody>
      </p:sp>
      <p:sp>
        <p:nvSpPr>
          <p:cNvPr id="8" name="Footer Placeholder 4">
            <a:extLst>
              <a:ext uri="{FF2B5EF4-FFF2-40B4-BE49-F238E27FC236}">
                <a16:creationId xmlns:a16="http://schemas.microsoft.com/office/drawing/2014/main" id="{71637D30-8700-45DC-9A86-100EB40E08AC}"/>
              </a:ext>
            </a:extLst>
          </p:cNvPr>
          <p:cNvSpPr>
            <a:spLocks noGrp="1"/>
          </p:cNvSpPr>
          <p:nvPr>
            <p:ph type="ftr" sz="quarter" idx="11"/>
          </p:nvPr>
        </p:nvSpPr>
        <p:spPr/>
        <p:txBody>
          <a:bodyPr/>
          <a:lstStyle>
            <a:lvl1pPr>
              <a:defRPr/>
            </a:lvl1pPr>
          </a:lstStyle>
          <a:p>
            <a:pPr>
              <a:defRPr/>
            </a:pPr>
            <a:endParaRPr lang="en-GB"/>
          </a:p>
        </p:txBody>
      </p:sp>
      <p:sp>
        <p:nvSpPr>
          <p:cNvPr id="9" name="Slide Number Placeholder 5">
            <a:extLst>
              <a:ext uri="{FF2B5EF4-FFF2-40B4-BE49-F238E27FC236}">
                <a16:creationId xmlns:a16="http://schemas.microsoft.com/office/drawing/2014/main" id="{04154504-CDE0-46AF-BE6C-5AB5D6196E26}"/>
              </a:ext>
            </a:extLst>
          </p:cNvPr>
          <p:cNvSpPr>
            <a:spLocks noGrp="1"/>
          </p:cNvSpPr>
          <p:nvPr>
            <p:ph type="sldNum" sz="quarter" idx="12"/>
          </p:nvPr>
        </p:nvSpPr>
        <p:spPr/>
        <p:txBody>
          <a:bodyPr/>
          <a:lstStyle>
            <a:lvl1pPr>
              <a:defRPr/>
            </a:lvl1pPr>
          </a:lstStyle>
          <a:p>
            <a:pPr>
              <a:defRPr/>
            </a:pPr>
            <a:fld id="{D9103CE2-4587-4FA0-8327-C8DBA55B8E82}" type="slidenum">
              <a:rPr lang="en-GB" altLang="en-US"/>
              <a:pPr>
                <a:defRPr/>
              </a:pPr>
              <a:t>‹#›</a:t>
            </a:fld>
            <a:endParaRPr lang="en-GB" altLang="en-US"/>
          </a:p>
        </p:txBody>
      </p:sp>
    </p:spTree>
    <p:extLst>
      <p:ext uri="{BB962C8B-B14F-4D97-AF65-F5344CB8AC3E}">
        <p14:creationId xmlns:p14="http://schemas.microsoft.com/office/powerpoint/2010/main" val="8868979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a16="http://schemas.microsoft.com/office/drawing/2014/main" id="{8F8D3742-83D4-4ADB-89F8-A734EA2CB8E6}"/>
              </a:ext>
            </a:extLst>
          </p:cNvPr>
          <p:cNvSpPr>
            <a:spLocks noGrp="1"/>
          </p:cNvSpPr>
          <p:nvPr>
            <p:ph type="dt" sz="half" idx="10"/>
          </p:nvPr>
        </p:nvSpPr>
        <p:spPr/>
        <p:txBody>
          <a:bodyPr/>
          <a:lstStyle>
            <a:lvl1pPr>
              <a:defRPr/>
            </a:lvl1pPr>
          </a:lstStyle>
          <a:p>
            <a:pPr>
              <a:defRPr/>
            </a:pPr>
            <a:fld id="{BA5B776F-5C49-4F6B-B683-FD1C029FF8C5}" type="datetimeFigureOut">
              <a:rPr lang="en-GB"/>
              <a:pPr>
                <a:defRPr/>
              </a:pPr>
              <a:t>06/12/2023</a:t>
            </a:fld>
            <a:endParaRPr lang="en-GB"/>
          </a:p>
        </p:txBody>
      </p:sp>
      <p:sp>
        <p:nvSpPr>
          <p:cNvPr id="4" name="Footer Placeholder 4">
            <a:extLst>
              <a:ext uri="{FF2B5EF4-FFF2-40B4-BE49-F238E27FC236}">
                <a16:creationId xmlns:a16="http://schemas.microsoft.com/office/drawing/2014/main" id="{660338CA-D066-4457-A0E6-532D3AE4EDEC}"/>
              </a:ext>
            </a:extLst>
          </p:cNvPr>
          <p:cNvSpPr>
            <a:spLocks noGrp="1"/>
          </p:cNvSpPr>
          <p:nvPr>
            <p:ph type="ftr" sz="quarter" idx="11"/>
          </p:nvPr>
        </p:nvSpPr>
        <p:spPr/>
        <p:txBody>
          <a:bodyPr/>
          <a:lstStyle>
            <a:lvl1pPr>
              <a:defRPr/>
            </a:lvl1pPr>
          </a:lstStyle>
          <a:p>
            <a:pPr>
              <a:defRPr/>
            </a:pPr>
            <a:endParaRPr lang="en-GB"/>
          </a:p>
        </p:txBody>
      </p:sp>
      <p:sp>
        <p:nvSpPr>
          <p:cNvPr id="5" name="Slide Number Placeholder 5">
            <a:extLst>
              <a:ext uri="{FF2B5EF4-FFF2-40B4-BE49-F238E27FC236}">
                <a16:creationId xmlns:a16="http://schemas.microsoft.com/office/drawing/2014/main" id="{0047F058-1DF4-4390-8AA5-FB5FA9C8726F}"/>
              </a:ext>
            </a:extLst>
          </p:cNvPr>
          <p:cNvSpPr>
            <a:spLocks noGrp="1"/>
          </p:cNvSpPr>
          <p:nvPr>
            <p:ph type="sldNum" sz="quarter" idx="12"/>
          </p:nvPr>
        </p:nvSpPr>
        <p:spPr/>
        <p:txBody>
          <a:bodyPr/>
          <a:lstStyle>
            <a:lvl1pPr>
              <a:defRPr/>
            </a:lvl1pPr>
          </a:lstStyle>
          <a:p>
            <a:pPr>
              <a:defRPr/>
            </a:pPr>
            <a:fld id="{5776C38C-171F-4F0F-9E31-D5B5F708A734}" type="slidenum">
              <a:rPr lang="en-GB" altLang="en-US"/>
              <a:pPr>
                <a:defRPr/>
              </a:pPr>
              <a:t>‹#›</a:t>
            </a:fld>
            <a:endParaRPr lang="en-GB" altLang="en-US"/>
          </a:p>
        </p:txBody>
      </p:sp>
    </p:spTree>
    <p:extLst>
      <p:ext uri="{BB962C8B-B14F-4D97-AF65-F5344CB8AC3E}">
        <p14:creationId xmlns:p14="http://schemas.microsoft.com/office/powerpoint/2010/main" val="328847577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A2890775-E49D-40F6-B9D2-E3BC7F8D1982}"/>
              </a:ext>
            </a:extLst>
          </p:cNvPr>
          <p:cNvSpPr>
            <a:spLocks noGrp="1"/>
          </p:cNvSpPr>
          <p:nvPr>
            <p:ph type="dt" sz="half" idx="10"/>
          </p:nvPr>
        </p:nvSpPr>
        <p:spPr/>
        <p:txBody>
          <a:bodyPr/>
          <a:lstStyle>
            <a:lvl1pPr>
              <a:defRPr/>
            </a:lvl1pPr>
          </a:lstStyle>
          <a:p>
            <a:pPr>
              <a:defRPr/>
            </a:pPr>
            <a:fld id="{CCC50E58-191B-48C6-92D5-F6D3EF6FD4D8}" type="datetimeFigureOut">
              <a:rPr lang="en-GB"/>
              <a:pPr>
                <a:defRPr/>
              </a:pPr>
              <a:t>06/12/2023</a:t>
            </a:fld>
            <a:endParaRPr lang="en-GB"/>
          </a:p>
        </p:txBody>
      </p:sp>
      <p:sp>
        <p:nvSpPr>
          <p:cNvPr id="3" name="Footer Placeholder 4">
            <a:extLst>
              <a:ext uri="{FF2B5EF4-FFF2-40B4-BE49-F238E27FC236}">
                <a16:creationId xmlns:a16="http://schemas.microsoft.com/office/drawing/2014/main" id="{174DB100-7DBB-4A7D-A8B6-CD2E85119255}"/>
              </a:ext>
            </a:extLst>
          </p:cNvPr>
          <p:cNvSpPr>
            <a:spLocks noGrp="1"/>
          </p:cNvSpPr>
          <p:nvPr>
            <p:ph type="ftr" sz="quarter" idx="11"/>
          </p:nvPr>
        </p:nvSpPr>
        <p:spPr/>
        <p:txBody>
          <a:bodyPr/>
          <a:lstStyle>
            <a:lvl1pPr>
              <a:defRPr/>
            </a:lvl1pPr>
          </a:lstStyle>
          <a:p>
            <a:pPr>
              <a:defRPr/>
            </a:pPr>
            <a:endParaRPr lang="en-GB"/>
          </a:p>
        </p:txBody>
      </p:sp>
      <p:sp>
        <p:nvSpPr>
          <p:cNvPr id="4" name="Slide Number Placeholder 5">
            <a:extLst>
              <a:ext uri="{FF2B5EF4-FFF2-40B4-BE49-F238E27FC236}">
                <a16:creationId xmlns:a16="http://schemas.microsoft.com/office/drawing/2014/main" id="{BDF59460-51BF-49D6-93C5-FDB993420C1A}"/>
              </a:ext>
            </a:extLst>
          </p:cNvPr>
          <p:cNvSpPr>
            <a:spLocks noGrp="1"/>
          </p:cNvSpPr>
          <p:nvPr>
            <p:ph type="sldNum" sz="quarter" idx="12"/>
          </p:nvPr>
        </p:nvSpPr>
        <p:spPr/>
        <p:txBody>
          <a:bodyPr/>
          <a:lstStyle>
            <a:lvl1pPr>
              <a:defRPr/>
            </a:lvl1pPr>
          </a:lstStyle>
          <a:p>
            <a:pPr>
              <a:defRPr/>
            </a:pPr>
            <a:fld id="{38D1CB9F-5737-444B-8D79-FFF1E02DFD7E}" type="slidenum">
              <a:rPr lang="en-GB" altLang="en-US"/>
              <a:pPr>
                <a:defRPr/>
              </a:pPr>
              <a:t>‹#›</a:t>
            </a:fld>
            <a:endParaRPr lang="en-GB" altLang="en-US"/>
          </a:p>
        </p:txBody>
      </p:sp>
    </p:spTree>
    <p:extLst>
      <p:ext uri="{BB962C8B-B14F-4D97-AF65-F5344CB8AC3E}">
        <p14:creationId xmlns:p14="http://schemas.microsoft.com/office/powerpoint/2010/main" val="28985121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8"/>
            <a:ext cx="3008313" cy="871537"/>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27CD4D5A-B34D-4A37-B813-9E982A03022B}"/>
              </a:ext>
            </a:extLst>
          </p:cNvPr>
          <p:cNvSpPr>
            <a:spLocks noGrp="1"/>
          </p:cNvSpPr>
          <p:nvPr>
            <p:ph type="dt" sz="half" idx="10"/>
          </p:nvPr>
        </p:nvSpPr>
        <p:spPr/>
        <p:txBody>
          <a:bodyPr/>
          <a:lstStyle>
            <a:lvl1pPr>
              <a:defRPr/>
            </a:lvl1pPr>
          </a:lstStyle>
          <a:p>
            <a:pPr>
              <a:defRPr/>
            </a:pPr>
            <a:fld id="{F8FD2812-CE65-496C-84CB-0DF1D16B3D06}" type="datetimeFigureOut">
              <a:rPr lang="en-GB"/>
              <a:pPr>
                <a:defRPr/>
              </a:pPr>
              <a:t>06/12/2023</a:t>
            </a:fld>
            <a:endParaRPr lang="en-GB"/>
          </a:p>
        </p:txBody>
      </p:sp>
      <p:sp>
        <p:nvSpPr>
          <p:cNvPr id="6" name="Footer Placeholder 4">
            <a:extLst>
              <a:ext uri="{FF2B5EF4-FFF2-40B4-BE49-F238E27FC236}">
                <a16:creationId xmlns:a16="http://schemas.microsoft.com/office/drawing/2014/main" id="{472615EA-7418-429B-AB75-58E4ADFE230B}"/>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F782B588-17D1-4772-87BC-9DC3E89CB64D}"/>
              </a:ext>
            </a:extLst>
          </p:cNvPr>
          <p:cNvSpPr>
            <a:spLocks noGrp="1"/>
          </p:cNvSpPr>
          <p:nvPr>
            <p:ph type="sldNum" sz="quarter" idx="12"/>
          </p:nvPr>
        </p:nvSpPr>
        <p:spPr/>
        <p:txBody>
          <a:bodyPr/>
          <a:lstStyle>
            <a:lvl1pPr>
              <a:defRPr/>
            </a:lvl1pPr>
          </a:lstStyle>
          <a:p>
            <a:pPr>
              <a:defRPr/>
            </a:pPr>
            <a:fld id="{5B0F22DB-E4DD-47DB-A459-68467CDFB70E}" type="slidenum">
              <a:rPr lang="en-GB" altLang="en-US"/>
              <a:pPr>
                <a:defRPr/>
              </a:pPr>
              <a:t>‹#›</a:t>
            </a:fld>
            <a:endParaRPr lang="en-GB" altLang="en-US"/>
          </a:p>
        </p:txBody>
      </p:sp>
    </p:spTree>
    <p:extLst>
      <p:ext uri="{BB962C8B-B14F-4D97-AF65-F5344CB8AC3E}">
        <p14:creationId xmlns:p14="http://schemas.microsoft.com/office/powerpoint/2010/main" val="153155717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450"/>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460375"/>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FA91B84D-D405-49DE-A0AC-5FF0C12F3113}"/>
              </a:ext>
            </a:extLst>
          </p:cNvPr>
          <p:cNvSpPr>
            <a:spLocks noGrp="1"/>
          </p:cNvSpPr>
          <p:nvPr>
            <p:ph type="dt" sz="half" idx="10"/>
          </p:nvPr>
        </p:nvSpPr>
        <p:spPr/>
        <p:txBody>
          <a:bodyPr/>
          <a:lstStyle>
            <a:lvl1pPr>
              <a:defRPr/>
            </a:lvl1pPr>
          </a:lstStyle>
          <a:p>
            <a:pPr>
              <a:defRPr/>
            </a:pPr>
            <a:fld id="{D04731B5-983D-47F9-B790-A52246ACD90D}" type="datetimeFigureOut">
              <a:rPr lang="en-GB"/>
              <a:pPr>
                <a:defRPr/>
              </a:pPr>
              <a:t>06/12/2023</a:t>
            </a:fld>
            <a:endParaRPr lang="en-GB"/>
          </a:p>
        </p:txBody>
      </p:sp>
      <p:sp>
        <p:nvSpPr>
          <p:cNvPr id="6" name="Footer Placeholder 4">
            <a:extLst>
              <a:ext uri="{FF2B5EF4-FFF2-40B4-BE49-F238E27FC236}">
                <a16:creationId xmlns:a16="http://schemas.microsoft.com/office/drawing/2014/main" id="{A8080ADE-6DD1-42A0-9E1B-C557F7AD2C70}"/>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0BC68E40-2483-4E3F-A76F-9397B0EB4DFF}"/>
              </a:ext>
            </a:extLst>
          </p:cNvPr>
          <p:cNvSpPr>
            <a:spLocks noGrp="1"/>
          </p:cNvSpPr>
          <p:nvPr>
            <p:ph type="sldNum" sz="quarter" idx="12"/>
          </p:nvPr>
        </p:nvSpPr>
        <p:spPr/>
        <p:txBody>
          <a:bodyPr/>
          <a:lstStyle>
            <a:lvl1pPr>
              <a:defRPr/>
            </a:lvl1pPr>
          </a:lstStyle>
          <a:p>
            <a:pPr>
              <a:defRPr/>
            </a:pPr>
            <a:fld id="{D3F33BBF-42C6-416F-8006-1CDCBD1C7F7E}" type="slidenum">
              <a:rPr lang="en-GB" altLang="en-US"/>
              <a:pPr>
                <a:defRPr/>
              </a:pPr>
              <a:t>‹#›</a:t>
            </a:fld>
            <a:endParaRPr lang="en-GB" altLang="en-US"/>
          </a:p>
        </p:txBody>
      </p:sp>
    </p:spTree>
    <p:extLst>
      <p:ext uri="{BB962C8B-B14F-4D97-AF65-F5344CB8AC3E}">
        <p14:creationId xmlns:p14="http://schemas.microsoft.com/office/powerpoint/2010/main" val="290052321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6DAE232-8503-4E62-89EC-46ABD41D2BE0}"/>
              </a:ext>
            </a:extLst>
          </p:cNvPr>
          <p:cNvSpPr>
            <a:spLocks noGrp="1"/>
          </p:cNvSpPr>
          <p:nvPr>
            <p:ph type="dt" sz="half" idx="10"/>
          </p:nvPr>
        </p:nvSpPr>
        <p:spPr/>
        <p:txBody>
          <a:bodyPr/>
          <a:lstStyle>
            <a:lvl1pPr>
              <a:defRPr/>
            </a:lvl1pPr>
          </a:lstStyle>
          <a:p>
            <a:pPr>
              <a:defRPr/>
            </a:pPr>
            <a:fld id="{37DF89C5-7A71-40F0-8A92-6021451623A3}" type="datetimeFigureOut">
              <a:rPr lang="en-GB"/>
              <a:pPr>
                <a:defRPr/>
              </a:pPr>
              <a:t>06/12/2023</a:t>
            </a:fld>
            <a:endParaRPr lang="en-GB"/>
          </a:p>
        </p:txBody>
      </p:sp>
      <p:sp>
        <p:nvSpPr>
          <p:cNvPr id="5" name="Footer Placeholder 4">
            <a:extLst>
              <a:ext uri="{FF2B5EF4-FFF2-40B4-BE49-F238E27FC236}">
                <a16:creationId xmlns:a16="http://schemas.microsoft.com/office/drawing/2014/main" id="{63114D50-AB66-4C89-978A-87DB9E489C5C}"/>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2AB803B0-7DEA-48BE-AA32-2FA1B69D8608}"/>
              </a:ext>
            </a:extLst>
          </p:cNvPr>
          <p:cNvSpPr>
            <a:spLocks noGrp="1"/>
          </p:cNvSpPr>
          <p:nvPr>
            <p:ph type="sldNum" sz="quarter" idx="12"/>
          </p:nvPr>
        </p:nvSpPr>
        <p:spPr/>
        <p:txBody>
          <a:bodyPr/>
          <a:lstStyle>
            <a:lvl1pPr>
              <a:defRPr/>
            </a:lvl1pPr>
          </a:lstStyle>
          <a:p>
            <a:pPr>
              <a:defRPr/>
            </a:pPr>
            <a:fld id="{5CDDB2AA-5844-48DB-8BCD-670B935E7590}" type="slidenum">
              <a:rPr lang="en-GB" altLang="en-US"/>
              <a:pPr>
                <a:defRPr/>
              </a:pPr>
              <a:t>‹#›</a:t>
            </a:fld>
            <a:endParaRPr lang="en-GB" altLang="en-US"/>
          </a:p>
        </p:txBody>
      </p:sp>
    </p:spTree>
    <p:extLst>
      <p:ext uri="{BB962C8B-B14F-4D97-AF65-F5344CB8AC3E}">
        <p14:creationId xmlns:p14="http://schemas.microsoft.com/office/powerpoint/2010/main" val="268777503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6375"/>
            <a:ext cx="2057400" cy="43878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06375"/>
            <a:ext cx="6019800" cy="43878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23E1D39-D275-4936-BA4C-052A7DDDFEA9}"/>
              </a:ext>
            </a:extLst>
          </p:cNvPr>
          <p:cNvSpPr>
            <a:spLocks noGrp="1"/>
          </p:cNvSpPr>
          <p:nvPr>
            <p:ph type="dt" sz="half" idx="10"/>
          </p:nvPr>
        </p:nvSpPr>
        <p:spPr/>
        <p:txBody>
          <a:bodyPr/>
          <a:lstStyle>
            <a:lvl1pPr>
              <a:defRPr/>
            </a:lvl1pPr>
          </a:lstStyle>
          <a:p>
            <a:pPr>
              <a:defRPr/>
            </a:pPr>
            <a:fld id="{FBBD2712-012D-472F-AA3E-982F326CC648}" type="datetimeFigureOut">
              <a:rPr lang="en-GB"/>
              <a:pPr>
                <a:defRPr/>
              </a:pPr>
              <a:t>06/12/2023</a:t>
            </a:fld>
            <a:endParaRPr lang="en-GB"/>
          </a:p>
        </p:txBody>
      </p:sp>
      <p:sp>
        <p:nvSpPr>
          <p:cNvPr id="5" name="Footer Placeholder 4">
            <a:extLst>
              <a:ext uri="{FF2B5EF4-FFF2-40B4-BE49-F238E27FC236}">
                <a16:creationId xmlns:a16="http://schemas.microsoft.com/office/drawing/2014/main" id="{0BCC0FFA-2FFB-4A2B-8B69-27604E68DA5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BFB99295-2B06-4566-87EA-515848FA6397}"/>
              </a:ext>
            </a:extLst>
          </p:cNvPr>
          <p:cNvSpPr>
            <a:spLocks noGrp="1"/>
          </p:cNvSpPr>
          <p:nvPr>
            <p:ph type="sldNum" sz="quarter" idx="12"/>
          </p:nvPr>
        </p:nvSpPr>
        <p:spPr/>
        <p:txBody>
          <a:bodyPr/>
          <a:lstStyle>
            <a:lvl1pPr>
              <a:defRPr/>
            </a:lvl1pPr>
          </a:lstStyle>
          <a:p>
            <a:pPr>
              <a:defRPr/>
            </a:pPr>
            <a:fld id="{82B7AE6C-8E27-4B1B-AAD2-B9C45D2C191F}" type="slidenum">
              <a:rPr lang="en-GB" altLang="en-US"/>
              <a:pPr>
                <a:defRPr/>
              </a:pPr>
              <a:t>‹#›</a:t>
            </a:fld>
            <a:endParaRPr lang="en-GB" altLang="en-US"/>
          </a:p>
        </p:txBody>
      </p:sp>
    </p:spTree>
    <p:extLst>
      <p:ext uri="{BB962C8B-B14F-4D97-AF65-F5344CB8AC3E}">
        <p14:creationId xmlns:p14="http://schemas.microsoft.com/office/powerpoint/2010/main" val="14057611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42861" indent="-342861">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811718045"/>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586151165"/>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8613"/>
            <a:ext cx="7772400" cy="1101725"/>
          </a:xfrm>
        </p:spPr>
        <p:txBody>
          <a:bodyPr/>
          <a:lstStyle/>
          <a:p>
            <a:r>
              <a:rPr lang="en-US"/>
              <a:t>Click to edit Master title style</a:t>
            </a:r>
            <a:endParaRPr lang="en-GB"/>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4360FD2-2AFE-4F82-810F-E8317CD40423}"/>
              </a:ext>
            </a:extLst>
          </p:cNvPr>
          <p:cNvSpPr>
            <a:spLocks noGrp="1"/>
          </p:cNvSpPr>
          <p:nvPr>
            <p:ph type="dt" sz="half" idx="10"/>
          </p:nvPr>
        </p:nvSpPr>
        <p:spPr>
          <a:xfrm>
            <a:off x="0" y="0"/>
            <a:ext cx="0" cy="0"/>
          </a:xfrm>
        </p:spPr>
        <p:txBody>
          <a:bodyPr/>
          <a:lstStyle>
            <a:lvl1pPr>
              <a:defRPr/>
            </a:lvl1pPr>
          </a:lstStyle>
          <a:p>
            <a:pPr>
              <a:defRPr/>
            </a:pPr>
            <a:fld id="{0B646E51-3B49-4A8B-AD1E-06E46E34F6E0}" type="datetimeFigureOut">
              <a:rPr lang="en-GB"/>
              <a:pPr>
                <a:defRPr/>
              </a:pPr>
              <a:t>06/12/2023</a:t>
            </a:fld>
            <a:endParaRPr lang="en-GB"/>
          </a:p>
        </p:txBody>
      </p:sp>
      <p:sp>
        <p:nvSpPr>
          <p:cNvPr id="5" name="Footer Placeholder 4">
            <a:extLst>
              <a:ext uri="{FF2B5EF4-FFF2-40B4-BE49-F238E27FC236}">
                <a16:creationId xmlns:a16="http://schemas.microsoft.com/office/drawing/2014/main" id="{CB9D3BEB-9417-4C22-AE02-B4EF424DA87D}"/>
              </a:ext>
            </a:extLst>
          </p:cNvPr>
          <p:cNvSpPr>
            <a:spLocks noGrp="1"/>
          </p:cNvSpPr>
          <p:nvPr>
            <p:ph type="ftr" sz="quarter" idx="11"/>
          </p:nvPr>
        </p:nvSpPr>
        <p:spPr>
          <a:xfrm>
            <a:off x="0" y="0"/>
            <a:ext cx="0" cy="0"/>
          </a:xfrm>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CBF61854-9EE5-466E-96CE-72A9C67B756D}"/>
              </a:ext>
            </a:extLst>
          </p:cNvPr>
          <p:cNvSpPr>
            <a:spLocks noGrp="1"/>
          </p:cNvSpPr>
          <p:nvPr>
            <p:ph type="sldNum" sz="quarter" idx="12"/>
          </p:nvPr>
        </p:nvSpPr>
        <p:spPr>
          <a:xfrm>
            <a:off x="0" y="0"/>
            <a:ext cx="0" cy="0"/>
          </a:xfrm>
        </p:spPr>
        <p:txBody>
          <a:bodyPr/>
          <a:lstStyle>
            <a:lvl1pPr>
              <a:defRPr/>
            </a:lvl1pPr>
          </a:lstStyle>
          <a:p>
            <a:pPr>
              <a:defRPr/>
            </a:pPr>
            <a:fld id="{D04A6022-F1F6-46BC-8206-E355C2D16FFB}" type="slidenum">
              <a:rPr lang="en-GB" altLang="en-US"/>
              <a:pPr>
                <a:defRPr/>
              </a:pPr>
              <a:t>‹#›</a:t>
            </a:fld>
            <a:endParaRPr lang="en-GB" altLang="en-US"/>
          </a:p>
        </p:txBody>
      </p:sp>
    </p:spTree>
    <p:extLst>
      <p:ext uri="{BB962C8B-B14F-4D97-AF65-F5344CB8AC3E}">
        <p14:creationId xmlns:p14="http://schemas.microsoft.com/office/powerpoint/2010/main" val="7237041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pic>
        <p:nvPicPr>
          <p:cNvPr id="2" name="Picture 10">
            <a:extLst>
              <a:ext uri="{FF2B5EF4-FFF2-40B4-BE49-F238E27FC236}">
                <a16:creationId xmlns:a16="http://schemas.microsoft.com/office/drawing/2014/main" id="{C49E5425-BEE1-A046-85E0-1CC1B8576C5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1"/>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36" indent="0" algn="ctr">
              <a:buNone/>
              <a:defRPr/>
            </a:lvl2pPr>
            <a:lvl3pPr marL="914273" indent="0" algn="ctr">
              <a:buNone/>
              <a:defRPr/>
            </a:lvl3pPr>
            <a:lvl4pPr marL="1371410" indent="0" algn="ctr">
              <a:buNone/>
              <a:defRPr/>
            </a:lvl4pPr>
            <a:lvl5pPr marL="1828547" indent="0" algn="ctr">
              <a:buNone/>
              <a:defRPr/>
            </a:lvl5pPr>
            <a:lvl6pPr marL="2285683" indent="0" algn="ctr">
              <a:buNone/>
              <a:defRPr/>
            </a:lvl6pPr>
            <a:lvl7pPr marL="2742820" indent="0" algn="ctr">
              <a:buNone/>
              <a:defRPr/>
            </a:lvl7pPr>
            <a:lvl8pPr marL="3199956" indent="0" algn="ctr">
              <a:buNone/>
              <a:defRPr/>
            </a:lvl8pPr>
            <a:lvl9pPr marL="3657092"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1015902602"/>
      </p:ext>
    </p:extLst>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8613"/>
            <a:ext cx="7772400" cy="1101725"/>
          </a:xfrm>
        </p:spPr>
        <p:txBody>
          <a:bodyPr/>
          <a:lstStyle/>
          <a:p>
            <a:r>
              <a:rPr lang="en-US"/>
              <a:t>Click to edit Master title style</a:t>
            </a:r>
            <a:endParaRPr lang="en-GB"/>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A8712A9-777F-4E68-B61F-C1F7B8D8AD35}"/>
              </a:ext>
            </a:extLst>
          </p:cNvPr>
          <p:cNvSpPr>
            <a:spLocks noGrp="1"/>
          </p:cNvSpPr>
          <p:nvPr>
            <p:ph type="dt" sz="half" idx="10"/>
          </p:nvPr>
        </p:nvSpPr>
        <p:spPr/>
        <p:txBody>
          <a:bodyPr/>
          <a:lstStyle>
            <a:lvl1pPr>
              <a:defRPr/>
            </a:lvl1pPr>
          </a:lstStyle>
          <a:p>
            <a:pPr>
              <a:defRPr/>
            </a:pPr>
            <a:fld id="{581F53F3-8BBC-4D96-85A3-2203779B5913}" type="datetimeFigureOut">
              <a:rPr lang="en-GB"/>
              <a:pPr>
                <a:defRPr/>
              </a:pPr>
              <a:t>06/12/2023</a:t>
            </a:fld>
            <a:endParaRPr lang="en-GB"/>
          </a:p>
        </p:txBody>
      </p:sp>
      <p:sp>
        <p:nvSpPr>
          <p:cNvPr id="5" name="Footer Placeholder 4">
            <a:extLst>
              <a:ext uri="{FF2B5EF4-FFF2-40B4-BE49-F238E27FC236}">
                <a16:creationId xmlns:a16="http://schemas.microsoft.com/office/drawing/2014/main" id="{B48F4A13-00FE-4FA4-A78E-2268850B206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32C7913C-763C-4CA0-BC3C-7BF33A1525F4}"/>
              </a:ext>
            </a:extLst>
          </p:cNvPr>
          <p:cNvSpPr>
            <a:spLocks noGrp="1"/>
          </p:cNvSpPr>
          <p:nvPr>
            <p:ph type="sldNum" sz="quarter" idx="12"/>
          </p:nvPr>
        </p:nvSpPr>
        <p:spPr/>
        <p:txBody>
          <a:bodyPr/>
          <a:lstStyle>
            <a:lvl1pPr>
              <a:defRPr/>
            </a:lvl1pPr>
          </a:lstStyle>
          <a:p>
            <a:pPr>
              <a:defRPr/>
            </a:pPr>
            <a:fld id="{B417E381-F0F8-4D06-B974-01167FDB79B4}" type="slidenum">
              <a:rPr lang="en-GB" altLang="en-US"/>
              <a:pPr>
                <a:defRPr/>
              </a:pPr>
              <a:t>‹#›</a:t>
            </a:fld>
            <a:endParaRPr lang="en-GB" altLang="en-US"/>
          </a:p>
        </p:txBody>
      </p:sp>
    </p:spTree>
    <p:extLst>
      <p:ext uri="{BB962C8B-B14F-4D97-AF65-F5344CB8AC3E}">
        <p14:creationId xmlns:p14="http://schemas.microsoft.com/office/powerpoint/2010/main" val="9639628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AD167A7-7A9A-4E5D-BDC1-E422CAAE946D}"/>
              </a:ext>
            </a:extLst>
          </p:cNvPr>
          <p:cNvSpPr>
            <a:spLocks noGrp="1"/>
          </p:cNvSpPr>
          <p:nvPr>
            <p:ph type="dt" sz="half" idx="10"/>
          </p:nvPr>
        </p:nvSpPr>
        <p:spPr/>
        <p:txBody>
          <a:bodyPr/>
          <a:lstStyle>
            <a:lvl1pPr>
              <a:defRPr/>
            </a:lvl1pPr>
          </a:lstStyle>
          <a:p>
            <a:pPr>
              <a:defRPr/>
            </a:pPr>
            <a:fld id="{10AFDA26-29B8-4C4D-9D29-6A9FA33452D4}" type="datetimeFigureOut">
              <a:rPr lang="en-GB"/>
              <a:pPr>
                <a:defRPr/>
              </a:pPr>
              <a:t>06/12/2023</a:t>
            </a:fld>
            <a:endParaRPr lang="en-GB"/>
          </a:p>
        </p:txBody>
      </p:sp>
      <p:sp>
        <p:nvSpPr>
          <p:cNvPr id="5" name="Footer Placeholder 4">
            <a:extLst>
              <a:ext uri="{FF2B5EF4-FFF2-40B4-BE49-F238E27FC236}">
                <a16:creationId xmlns:a16="http://schemas.microsoft.com/office/drawing/2014/main" id="{84B40153-32F2-483A-9975-F21B1D474CF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64F80F39-D585-4E43-B5B2-EDF3614B3FA4}"/>
              </a:ext>
            </a:extLst>
          </p:cNvPr>
          <p:cNvSpPr>
            <a:spLocks noGrp="1"/>
          </p:cNvSpPr>
          <p:nvPr>
            <p:ph type="sldNum" sz="quarter" idx="12"/>
          </p:nvPr>
        </p:nvSpPr>
        <p:spPr/>
        <p:txBody>
          <a:bodyPr/>
          <a:lstStyle>
            <a:lvl1pPr>
              <a:defRPr/>
            </a:lvl1pPr>
          </a:lstStyle>
          <a:p>
            <a:pPr>
              <a:defRPr/>
            </a:pPr>
            <a:fld id="{545FE4BF-11F9-4460-95F1-153FF1332A69}" type="slidenum">
              <a:rPr lang="en-GB" altLang="en-US"/>
              <a:pPr>
                <a:defRPr/>
              </a:pPr>
              <a:t>‹#›</a:t>
            </a:fld>
            <a:endParaRPr lang="en-GB" altLang="en-US"/>
          </a:p>
        </p:txBody>
      </p:sp>
    </p:spTree>
    <p:extLst>
      <p:ext uri="{BB962C8B-B14F-4D97-AF65-F5344CB8AC3E}">
        <p14:creationId xmlns:p14="http://schemas.microsoft.com/office/powerpoint/2010/main" val="3402340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5"/>
            <a:ext cx="7772400" cy="1022350"/>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179638"/>
            <a:ext cx="7772400" cy="112553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41951C1-222D-4F7D-8470-17DA9C0AE1E6}"/>
              </a:ext>
            </a:extLst>
          </p:cNvPr>
          <p:cNvSpPr>
            <a:spLocks noGrp="1"/>
          </p:cNvSpPr>
          <p:nvPr>
            <p:ph type="dt" sz="half" idx="10"/>
          </p:nvPr>
        </p:nvSpPr>
        <p:spPr/>
        <p:txBody>
          <a:bodyPr/>
          <a:lstStyle>
            <a:lvl1pPr>
              <a:defRPr/>
            </a:lvl1pPr>
          </a:lstStyle>
          <a:p>
            <a:pPr>
              <a:defRPr/>
            </a:pPr>
            <a:fld id="{025D345C-069A-4494-B81D-77CEA48DFA9F}" type="datetimeFigureOut">
              <a:rPr lang="en-GB"/>
              <a:pPr>
                <a:defRPr/>
              </a:pPr>
              <a:t>06/12/2023</a:t>
            </a:fld>
            <a:endParaRPr lang="en-GB"/>
          </a:p>
        </p:txBody>
      </p:sp>
      <p:sp>
        <p:nvSpPr>
          <p:cNvPr id="5" name="Footer Placeholder 4">
            <a:extLst>
              <a:ext uri="{FF2B5EF4-FFF2-40B4-BE49-F238E27FC236}">
                <a16:creationId xmlns:a16="http://schemas.microsoft.com/office/drawing/2014/main" id="{45B26148-CBD4-49E5-ACF4-45CDBFBB65AB}"/>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307DE002-742D-4733-970E-BAA1D3A21DFA}"/>
              </a:ext>
            </a:extLst>
          </p:cNvPr>
          <p:cNvSpPr>
            <a:spLocks noGrp="1"/>
          </p:cNvSpPr>
          <p:nvPr>
            <p:ph type="sldNum" sz="quarter" idx="12"/>
          </p:nvPr>
        </p:nvSpPr>
        <p:spPr/>
        <p:txBody>
          <a:bodyPr/>
          <a:lstStyle>
            <a:lvl1pPr>
              <a:defRPr/>
            </a:lvl1pPr>
          </a:lstStyle>
          <a:p>
            <a:pPr>
              <a:defRPr/>
            </a:pPr>
            <a:fld id="{9C9DB0A1-061D-4FE8-B7D7-DCE7BB0B9778}" type="slidenum">
              <a:rPr lang="en-GB" altLang="en-US"/>
              <a:pPr>
                <a:defRPr/>
              </a:pPr>
              <a:t>‹#›</a:t>
            </a:fld>
            <a:endParaRPr lang="en-GB" altLang="en-US"/>
          </a:p>
        </p:txBody>
      </p:sp>
    </p:spTree>
    <p:extLst>
      <p:ext uri="{BB962C8B-B14F-4D97-AF65-F5344CB8AC3E}">
        <p14:creationId xmlns:p14="http://schemas.microsoft.com/office/powerpoint/2010/main" val="17470728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a16="http://schemas.microsoft.com/office/drawing/2014/main" id="{4A7D66B7-1FB0-444C-B8CD-ADE616C04366}"/>
              </a:ext>
            </a:extLst>
          </p:cNvPr>
          <p:cNvSpPr>
            <a:spLocks noGrp="1"/>
          </p:cNvSpPr>
          <p:nvPr>
            <p:ph type="dt" sz="half" idx="10"/>
          </p:nvPr>
        </p:nvSpPr>
        <p:spPr/>
        <p:txBody>
          <a:bodyPr/>
          <a:lstStyle>
            <a:lvl1pPr>
              <a:defRPr/>
            </a:lvl1pPr>
          </a:lstStyle>
          <a:p>
            <a:pPr>
              <a:defRPr/>
            </a:pPr>
            <a:fld id="{D0E6621A-4DA5-45BE-B090-002B7C2F2A0F}" type="datetimeFigureOut">
              <a:rPr lang="en-GB"/>
              <a:pPr>
                <a:defRPr/>
              </a:pPr>
              <a:t>06/12/2023</a:t>
            </a:fld>
            <a:endParaRPr lang="en-GB"/>
          </a:p>
        </p:txBody>
      </p:sp>
      <p:sp>
        <p:nvSpPr>
          <p:cNvPr id="6" name="Footer Placeholder 4">
            <a:extLst>
              <a:ext uri="{FF2B5EF4-FFF2-40B4-BE49-F238E27FC236}">
                <a16:creationId xmlns:a16="http://schemas.microsoft.com/office/drawing/2014/main" id="{11F52F54-2824-442D-ADFE-A1BC949C1640}"/>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4D95D1B7-8CE4-4846-82AF-76D39C494B26}"/>
              </a:ext>
            </a:extLst>
          </p:cNvPr>
          <p:cNvSpPr>
            <a:spLocks noGrp="1"/>
          </p:cNvSpPr>
          <p:nvPr>
            <p:ph type="sldNum" sz="quarter" idx="12"/>
          </p:nvPr>
        </p:nvSpPr>
        <p:spPr/>
        <p:txBody>
          <a:bodyPr/>
          <a:lstStyle>
            <a:lvl1pPr>
              <a:defRPr/>
            </a:lvl1pPr>
          </a:lstStyle>
          <a:p>
            <a:pPr>
              <a:defRPr/>
            </a:pPr>
            <a:fld id="{ECC98519-8083-41EA-AC1D-B41FA6EE6931}" type="slidenum">
              <a:rPr lang="en-GB" altLang="en-US"/>
              <a:pPr>
                <a:defRPr/>
              </a:pPr>
              <a:t>‹#›</a:t>
            </a:fld>
            <a:endParaRPr lang="en-GB" altLang="en-US"/>
          </a:p>
        </p:txBody>
      </p:sp>
    </p:spTree>
    <p:extLst>
      <p:ext uri="{BB962C8B-B14F-4D97-AF65-F5344CB8AC3E}">
        <p14:creationId xmlns:p14="http://schemas.microsoft.com/office/powerpoint/2010/main" val="40682531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0" Type="http://schemas.openxmlformats.org/officeDocument/2006/relationships/slideLayout" Target="../slideLayouts/slideLayout15.xml"/><Relationship Id="rId4" Type="http://schemas.openxmlformats.org/officeDocument/2006/relationships/slideLayout" Target="../slideLayouts/slideLayout9.xml"/><Relationship Id="rId9"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04B65263-4898-4AA5-93AC-9E47DC438C7F}"/>
              </a:ext>
            </a:extLst>
          </p:cNvPr>
          <p:cNvSpPr>
            <a:spLocks noGrp="1"/>
          </p:cNvSpPr>
          <p:nvPr>
            <p:ph type="title"/>
          </p:nvPr>
        </p:nvSpPr>
        <p:spPr bwMode="auto">
          <a:xfrm>
            <a:off x="488950" y="171450"/>
            <a:ext cx="6827838"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368470D2-68D6-40B5-A83D-077113D15BDA}"/>
              </a:ext>
            </a:extLst>
          </p:cNvPr>
          <p:cNvSpPr>
            <a:spLocks noGrp="1"/>
          </p:cNvSpPr>
          <p:nvPr>
            <p:ph type="body" idx="1"/>
          </p:nvPr>
        </p:nvSpPr>
        <p:spPr bwMode="auto">
          <a:xfrm>
            <a:off x="485775" y="1090613"/>
            <a:ext cx="8388350" cy="362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id="{D5DFDEEE-D95B-4E44-B134-57FAC10EA6A5}"/>
              </a:ext>
            </a:extLst>
          </p:cNvPr>
          <p:cNvSpPr>
            <a:spLocks noChangeArrowheads="1"/>
          </p:cNvSpPr>
          <p:nvPr/>
        </p:nvSpPr>
        <p:spPr bwMode="auto">
          <a:xfrm>
            <a:off x="4086225" y="2478088"/>
            <a:ext cx="974725" cy="246062"/>
          </a:xfrm>
          <a:prstGeom prst="rect">
            <a:avLst/>
          </a:prstGeom>
          <a:noFill/>
          <a:ln>
            <a:noFill/>
          </a:ln>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a:solidFill>
                  <a:schemeClr val="bg1"/>
                </a:solidFill>
              </a:rPr>
              <a:t>© 3GPP 2012</a:t>
            </a:r>
            <a:endParaRPr lang="en-GB" altLang="en-US"/>
          </a:p>
        </p:txBody>
      </p:sp>
      <p:pic>
        <p:nvPicPr>
          <p:cNvPr id="1029" name="Picture 10">
            <a:extLst>
              <a:ext uri="{FF2B5EF4-FFF2-40B4-BE49-F238E27FC236}">
                <a16:creationId xmlns:a16="http://schemas.microsoft.com/office/drawing/2014/main" id="{2BDFFA0D-4C90-4615-9591-339CE5E0C56A}"/>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7573963" y="207703"/>
            <a:ext cx="1187450" cy="69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3" name="Oval 11">
            <a:extLst>
              <a:ext uri="{FF2B5EF4-FFF2-40B4-BE49-F238E27FC236}">
                <a16:creationId xmlns:a16="http://schemas.microsoft.com/office/drawing/2014/main" id="{F3CDA226-4204-45C3-B1ED-AAA8653311ED}"/>
              </a:ext>
            </a:extLst>
          </p:cNvPr>
          <p:cNvSpPr>
            <a:spLocks noChangeArrowheads="1"/>
          </p:cNvSpPr>
          <p:nvPr/>
        </p:nvSpPr>
        <p:spPr bwMode="auto">
          <a:xfrm>
            <a:off x="8308975" y="4773613"/>
            <a:ext cx="609600" cy="314325"/>
          </a:xfrm>
          <a:prstGeom prst="ellipse">
            <a:avLst/>
          </a:prstGeom>
          <a:solidFill>
            <a:schemeClr val="bg1">
              <a:alpha val="50195"/>
            </a:schemeClr>
          </a:solidFill>
          <a:ln>
            <a:noFill/>
          </a:ln>
        </p:spPr>
        <p:txBody>
          <a:bodyPr lIns="91430" tIns="45715" rIns="91430" bIns="45715"/>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defRPr/>
            </a:pPr>
            <a:fld id="{77FE5E64-1B22-47D7-8F30-97BD9965721F}" type="slidenum">
              <a:rPr lang="en-GB" altLang="en-US" b="1" smtClean="0"/>
              <a:pPr algn="ctr">
                <a:defRPr/>
              </a:pPr>
              <a:t>‹#›</a:t>
            </a:fld>
            <a:endParaRPr lang="en-GB" altLang="en-US" b="1"/>
          </a:p>
          <a:p>
            <a:pPr>
              <a:defRPr/>
            </a:pPr>
            <a:endParaRPr lang="en-GB" altLang="en-US"/>
          </a:p>
        </p:txBody>
      </p:sp>
    </p:spTree>
  </p:cSld>
  <p:clrMap bg1="lt1" tx1="dk1" bg2="lt2" tx2="dk2" accent1="accent1" accent2="accent2" accent3="accent3" accent4="accent4" accent5="accent5" accent6="accent6" hlink="hlink" folHlink="folHlink"/>
  <p:sldLayoutIdLst>
    <p:sldLayoutId id="2147485960" r:id="rId1"/>
    <p:sldLayoutId id="2147485947" r:id="rId2"/>
    <p:sldLayoutId id="2147485948" r:id="rId3"/>
    <p:sldLayoutId id="2147485961" r:id="rId4"/>
    <p:sldLayoutId id="2147485962" r:id="rId5"/>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p:titleStyle>
    <p:bodyStyle>
      <a:lvl1pPr marL="341313" indent="-341313" algn="l" rtl="0" eaLnBrk="0" fontAlgn="base" hangingPunct="0">
        <a:spcBef>
          <a:spcPct val="20000"/>
        </a:spcBef>
        <a:spcAft>
          <a:spcPct val="0"/>
        </a:spcAft>
        <a:buBlip>
          <a:blip r:embed="rId8"/>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296" rtl="0" eaLnBrk="1" latinLnBrk="0" hangingPunct="1">
        <a:defRPr sz="1800" kern="1200">
          <a:solidFill>
            <a:schemeClr val="tx1"/>
          </a:solidFill>
          <a:latin typeface="+mn-lt"/>
          <a:ea typeface="+mn-ea"/>
          <a:cs typeface="+mn-cs"/>
        </a:defRPr>
      </a:lvl1pPr>
      <a:lvl2pPr marL="457148" algn="l" defTabSz="914296" rtl="0" eaLnBrk="1" latinLnBrk="0" hangingPunct="1">
        <a:defRPr sz="1800" kern="1200">
          <a:solidFill>
            <a:schemeClr val="tx1"/>
          </a:solidFill>
          <a:latin typeface="+mn-lt"/>
          <a:ea typeface="+mn-ea"/>
          <a:cs typeface="+mn-cs"/>
        </a:defRPr>
      </a:lvl2pPr>
      <a:lvl3pPr marL="914296" algn="l" defTabSz="914296" rtl="0" eaLnBrk="1" latinLnBrk="0" hangingPunct="1">
        <a:defRPr sz="1800" kern="1200">
          <a:solidFill>
            <a:schemeClr val="tx1"/>
          </a:solidFill>
          <a:latin typeface="+mn-lt"/>
          <a:ea typeface="+mn-ea"/>
          <a:cs typeface="+mn-cs"/>
        </a:defRPr>
      </a:lvl3pPr>
      <a:lvl4pPr marL="1371444" algn="l" defTabSz="914296" rtl="0" eaLnBrk="1" latinLnBrk="0" hangingPunct="1">
        <a:defRPr sz="1800" kern="1200">
          <a:solidFill>
            <a:schemeClr val="tx1"/>
          </a:solidFill>
          <a:latin typeface="+mn-lt"/>
          <a:ea typeface="+mn-ea"/>
          <a:cs typeface="+mn-cs"/>
        </a:defRPr>
      </a:lvl4pPr>
      <a:lvl5pPr marL="1828592" algn="l" defTabSz="914296" rtl="0" eaLnBrk="1" latinLnBrk="0" hangingPunct="1">
        <a:defRPr sz="1800" kern="1200">
          <a:solidFill>
            <a:schemeClr val="tx1"/>
          </a:solidFill>
          <a:latin typeface="+mn-lt"/>
          <a:ea typeface="+mn-ea"/>
          <a:cs typeface="+mn-cs"/>
        </a:defRPr>
      </a:lvl5pPr>
      <a:lvl6pPr marL="2285740" algn="l" defTabSz="914296" rtl="0" eaLnBrk="1" latinLnBrk="0" hangingPunct="1">
        <a:defRPr sz="1800" kern="1200">
          <a:solidFill>
            <a:schemeClr val="tx1"/>
          </a:solidFill>
          <a:latin typeface="+mn-lt"/>
          <a:ea typeface="+mn-ea"/>
          <a:cs typeface="+mn-cs"/>
        </a:defRPr>
      </a:lvl6pPr>
      <a:lvl7pPr marL="2742888" algn="l" defTabSz="914296" rtl="0" eaLnBrk="1" latinLnBrk="0" hangingPunct="1">
        <a:defRPr sz="1800" kern="1200">
          <a:solidFill>
            <a:schemeClr val="tx1"/>
          </a:solidFill>
          <a:latin typeface="+mn-lt"/>
          <a:ea typeface="+mn-ea"/>
          <a:cs typeface="+mn-cs"/>
        </a:defRPr>
      </a:lvl7pPr>
      <a:lvl8pPr marL="3200036" algn="l" defTabSz="914296" rtl="0" eaLnBrk="1" latinLnBrk="0" hangingPunct="1">
        <a:defRPr sz="1800" kern="1200">
          <a:solidFill>
            <a:schemeClr val="tx1"/>
          </a:solidFill>
          <a:latin typeface="+mn-lt"/>
          <a:ea typeface="+mn-ea"/>
          <a:cs typeface="+mn-cs"/>
        </a:defRPr>
      </a:lvl8pPr>
      <a:lvl9pPr marL="3657184" algn="l" defTabSz="914296"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a:extLst>
              <a:ext uri="{FF2B5EF4-FFF2-40B4-BE49-F238E27FC236}">
                <a16:creationId xmlns:a16="http://schemas.microsoft.com/office/drawing/2014/main" id="{EA2AADE0-0205-4539-B10B-2865152E234F}"/>
              </a:ext>
            </a:extLst>
          </p:cNvPr>
          <p:cNvSpPr>
            <a:spLocks noGrp="1"/>
          </p:cNvSpPr>
          <p:nvPr>
            <p:ph type="title"/>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2051" name="Text Placeholder 2">
            <a:extLst>
              <a:ext uri="{FF2B5EF4-FFF2-40B4-BE49-F238E27FC236}">
                <a16:creationId xmlns:a16="http://schemas.microsoft.com/office/drawing/2014/main" id="{A5E8F27B-D6E4-447E-998C-753657E2A437}"/>
              </a:ext>
            </a:extLst>
          </p:cNvPr>
          <p:cNvSpPr>
            <a:spLocks noGrp="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a16="http://schemas.microsoft.com/office/drawing/2014/main" id="{4F7F1E65-F681-48F4-82A6-FB808590B6F9}"/>
              </a:ext>
            </a:extLst>
          </p:cNvPr>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eaLnBrk="1" hangingPunct="1">
              <a:defRPr sz="1200">
                <a:solidFill>
                  <a:schemeClr val="tx1">
                    <a:tint val="75000"/>
                  </a:schemeClr>
                </a:solidFill>
                <a:latin typeface="Arial" charset="0"/>
                <a:ea typeface="MS PGothic" panose="020B0600070205080204" pitchFamily="34" charset="-128"/>
                <a:cs typeface="+mn-cs"/>
              </a:defRPr>
            </a:lvl1pPr>
          </a:lstStyle>
          <a:p>
            <a:pPr>
              <a:defRPr/>
            </a:pPr>
            <a:fld id="{874BFD84-C571-465E-8244-8935590BAE87}" type="datetimeFigureOut">
              <a:rPr lang="en-GB"/>
              <a:pPr>
                <a:defRPr/>
              </a:pPr>
              <a:t>06/12/2023</a:t>
            </a:fld>
            <a:endParaRPr lang="en-GB"/>
          </a:p>
        </p:txBody>
      </p:sp>
      <p:sp>
        <p:nvSpPr>
          <p:cNvPr id="5" name="Footer Placeholder 4">
            <a:extLst>
              <a:ext uri="{FF2B5EF4-FFF2-40B4-BE49-F238E27FC236}">
                <a16:creationId xmlns:a16="http://schemas.microsoft.com/office/drawing/2014/main" id="{CA0D45E1-BADB-45EC-852D-0F011D85D011}"/>
              </a:ext>
            </a:extLst>
          </p:cNvPr>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eaLnBrk="1" hangingPunct="1">
              <a:defRPr sz="1200">
                <a:solidFill>
                  <a:schemeClr val="tx1">
                    <a:tint val="75000"/>
                  </a:schemeClr>
                </a:solidFill>
                <a:latin typeface="Arial" charset="0"/>
                <a:ea typeface="MS PGothic" panose="020B0600070205080204" pitchFamily="34" charset="-128"/>
                <a:cs typeface="+mn-cs"/>
              </a:defRPr>
            </a:lvl1pPr>
          </a:lstStyle>
          <a:p>
            <a:pPr>
              <a:defRPr/>
            </a:pPr>
            <a:endParaRPr lang="en-GB"/>
          </a:p>
        </p:txBody>
      </p:sp>
      <p:sp>
        <p:nvSpPr>
          <p:cNvPr id="6" name="Slide Number Placeholder 5">
            <a:extLst>
              <a:ext uri="{FF2B5EF4-FFF2-40B4-BE49-F238E27FC236}">
                <a16:creationId xmlns:a16="http://schemas.microsoft.com/office/drawing/2014/main" id="{65E38771-79B0-4EC6-9ABC-DE452CA987A7}"/>
              </a:ext>
            </a:extLst>
          </p:cNvPr>
          <p:cNvSpPr>
            <a:spLocks noGrp="1"/>
          </p:cNvSpPr>
          <p:nvPr>
            <p:ph type="sldNum" sz="quarter" idx="4"/>
          </p:nvPr>
        </p:nvSpPr>
        <p:spPr>
          <a:xfrm>
            <a:off x="6553200" y="4767263"/>
            <a:ext cx="2133600" cy="274637"/>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9A238AC0-1168-43A2-8E67-0AB94C36458C}"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sldLayoutIdLst>
    <p:sldLayoutId id="2147485949" r:id="rId1"/>
    <p:sldLayoutId id="2147485950" r:id="rId2"/>
    <p:sldLayoutId id="2147485951" r:id="rId3"/>
    <p:sldLayoutId id="2147485952" r:id="rId4"/>
    <p:sldLayoutId id="2147485953" r:id="rId5"/>
    <p:sldLayoutId id="2147485954" r:id="rId6"/>
    <p:sldLayoutId id="2147485955" r:id="rId7"/>
    <p:sldLayoutId id="2147485956" r:id="rId8"/>
    <p:sldLayoutId id="2147485957" r:id="rId9"/>
    <p:sldLayoutId id="2147485958" r:id="rId10"/>
    <p:sldLayoutId id="21474859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8" Type="http://schemas.openxmlformats.org/officeDocument/2006/relationships/hyperlink" Target="https://www.3gpp.org/ftp/Information/WI_Sheet/SP-220439.zip" TargetMode="External"/><Relationship Id="rId3" Type="http://schemas.openxmlformats.org/officeDocument/2006/relationships/hyperlink" Target="https://www.3gpp.org/ftp/Information/WI_Sheet/SP-220085.zip" TargetMode="External"/><Relationship Id="rId7" Type="http://schemas.openxmlformats.org/officeDocument/2006/relationships/hyperlink" Target="https://www.3gpp.org/ftp/Information/WI_Sheet/SP-220437.zip" TargetMode="External"/><Relationship Id="rId2" Type="http://schemas.openxmlformats.org/officeDocument/2006/relationships/hyperlink" Target="https://www.3gpp.org/ftp/Information/WI_Sheet/SP-220717.zip" TargetMode="External"/><Relationship Id="rId1" Type="http://schemas.openxmlformats.org/officeDocument/2006/relationships/slideLayout" Target="../slideLayouts/slideLayout2.xml"/><Relationship Id="rId6" Type="http://schemas.openxmlformats.org/officeDocument/2006/relationships/hyperlink" Target="https://www.3gpp.org/ftp/Information/WI_Sheet/SP-220087.zip" TargetMode="External"/><Relationship Id="rId5" Type="http://schemas.openxmlformats.org/officeDocument/2006/relationships/hyperlink" Target="https://www.3gpp.org/ftp/Information/WI_Sheet/SP-220353.zip" TargetMode="External"/><Relationship Id="rId10" Type="http://schemas.openxmlformats.org/officeDocument/2006/relationships/hyperlink" Target="https://www.3gpp.org/ftp/Information/WI_Sheet/SP-220954.zip" TargetMode="External"/><Relationship Id="rId4" Type="http://schemas.openxmlformats.org/officeDocument/2006/relationships/hyperlink" Target="https://www.3gpp.org/ftp/TSG_SA/TSG_SA/TSGS_102_Edinburgh_2023-12/Docs/SP-231403.zip" TargetMode="External"/><Relationship Id="rId9" Type="http://schemas.openxmlformats.org/officeDocument/2006/relationships/hyperlink" Target="https://www.3gpp.org/ftp/Information/WI_Sheet/SP-220679.zip" TargetMode="External"/></Relationships>
</file>

<file path=ppt/slides/_rels/slide14.xml.rels><?xml version="1.0" encoding="UTF-8" standalone="yes"?>
<Relationships xmlns="http://schemas.openxmlformats.org/package/2006/relationships"><Relationship Id="rId3" Type="http://schemas.openxmlformats.org/officeDocument/2006/relationships/hyperlink" Target="https://www.3gpp.org/ftp/TSG_SA/TSG_SA/TSGS_102_Edinburgh_2023-12/Docs/SP-231412.zip" TargetMode="External"/><Relationship Id="rId7" Type="http://schemas.openxmlformats.org/officeDocument/2006/relationships/hyperlink" Target="https://www.3gpp.org/ftp/TSG_SA/TSG_SA/TSGS_102_Edinburgh_2023-12/Docs/SP-231415.zip" TargetMode="External"/><Relationship Id="rId2" Type="http://schemas.openxmlformats.org/officeDocument/2006/relationships/hyperlink" Target="https://www.3gpp.org/ftp/Information/WI_Sheet/SP-220445.zip" TargetMode="External"/><Relationship Id="rId1" Type="http://schemas.openxmlformats.org/officeDocument/2006/relationships/slideLayout" Target="../slideLayouts/slideLayout2.xml"/><Relationship Id="rId6" Type="http://schemas.openxmlformats.org/officeDocument/2006/relationships/hyperlink" Target="https://www.3gpp.org/ftp/Information/WI_Sheet/SP-230236.zip" TargetMode="External"/><Relationship Id="rId5" Type="http://schemas.openxmlformats.org/officeDocument/2006/relationships/hyperlink" Target="https://www.3gpp.org/ftp/Information/WI_Sheet/SP-220447.zip" TargetMode="External"/><Relationship Id="rId4" Type="http://schemas.openxmlformats.org/officeDocument/2006/relationships/hyperlink" Target="https://www.3gpp.org/ftp/Information/WI_Sheet/SP-230235.zip" TargetMode="External"/></Relationships>
</file>

<file path=ppt/slides/_rels/slide15.xml.rels><?xml version="1.0" encoding="UTF-8" standalone="yes"?>
<Relationships xmlns="http://schemas.openxmlformats.org/package/2006/relationships"><Relationship Id="rId8" Type="http://schemas.openxmlformats.org/officeDocument/2006/relationships/hyperlink" Target="https://www.3gpp.org/ftp/Information/WI_Sheet/SP-220941.zip" TargetMode="External"/><Relationship Id="rId3" Type="http://schemas.openxmlformats.org/officeDocument/2006/relationships/hyperlink" Target="https://www.3gpp.org/ftp/Information/WI_Sheet/SP-220442.zip" TargetMode="External"/><Relationship Id="rId7" Type="http://schemas.openxmlformats.org/officeDocument/2006/relationships/hyperlink" Target="https://www.3gpp.org/ftp/Information/WI_Sheet/SP-220943.zip" TargetMode="External"/><Relationship Id="rId2" Type="http://schemas.openxmlformats.org/officeDocument/2006/relationships/hyperlink" Target="https://www.3gpp.org/ftp/Information/WI_Sheet/SP-230227.zip" TargetMode="External"/><Relationship Id="rId1" Type="http://schemas.openxmlformats.org/officeDocument/2006/relationships/slideLayout" Target="../slideLayouts/slideLayout2.xml"/><Relationship Id="rId6" Type="http://schemas.openxmlformats.org/officeDocument/2006/relationships/hyperlink" Target="https://www.3gpp.org/ftp/Information/WI_Sheet/SP-230229.zip" TargetMode="External"/><Relationship Id="rId5" Type="http://schemas.openxmlformats.org/officeDocument/2006/relationships/hyperlink" Target="https://www.3gpp.org/ftp/Information/WI_Sheet/SP-190838.zip" TargetMode="External"/><Relationship Id="rId10" Type="http://schemas.openxmlformats.org/officeDocument/2006/relationships/hyperlink" Target="https://ftp.3gpp.org/information/Work_Plan" TargetMode="External"/><Relationship Id="rId4" Type="http://schemas.openxmlformats.org/officeDocument/2006/relationships/hyperlink" Target="https://www.3gpp.org/ftp/Information/WI_Sheet/SP-230231.zip" TargetMode="External"/><Relationship Id="rId9" Type="http://schemas.openxmlformats.org/officeDocument/2006/relationships/hyperlink" Target="https://www.3gpp.org/ftp/Information/WI_Sheet/SP-230233.zip"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hyperlink" Target="https://www.3gpp.org/ftp/Information/WI_Sheet/SP-220717.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hyperlink" Target="https://www.3gpp.org/ftp/Information/WI_Sheet/SP-220085.zip" TargetMode="External"/><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hyperlink" Target="https://www.3gpp.org/ftp/TSG_SA/TSG_SA/TSGS_102_Edinburgh_2023-12/Docs/SP-231403.zip" TargetMode="External"/></Relationships>
</file>

<file path=ppt/slides/_rels/slide19.xml.rels><?xml version="1.0" encoding="UTF-8" standalone="yes"?>
<Relationships xmlns="http://schemas.openxmlformats.org/package/2006/relationships"><Relationship Id="rId3" Type="http://schemas.openxmlformats.org/officeDocument/2006/relationships/hyperlink" Target="https://www.3gpp.org/ftp/Information/WI_Sheet/SP-220353.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hyperlink" Target="https://www.3gpp.org/ftp/Information/WI_Sheet/SP-220437.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hyperlink" Target="https://www.3gpp.org/ftp/Information/WI_Sheet/SP-220439.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hyperlink" Target="https://www.3gpp.org/ftp/Information/WI_Sheet/SP-220679.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hyperlink" Target="https://www.3gpp.org/ftp/Information/WI_Sheet/SP-220954.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hyperlink" Target="https://www.3gpp.org/ftp/Information/WI_Sheet/SP-220445.zip" TargetMode="External"/><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hyperlink" Target="https://www.3gpp.org/ftp/TSG_SA/TSG_SA/TSGS_102_Edinburgh_2023-12/Docs/SP-231412.zip" TargetMode="External"/></Relationships>
</file>

<file path=ppt/slides/_rels/slide25.xml.rels><?xml version="1.0" encoding="UTF-8" standalone="yes"?>
<Relationships xmlns="http://schemas.openxmlformats.org/package/2006/relationships"><Relationship Id="rId3" Type="http://schemas.openxmlformats.org/officeDocument/2006/relationships/hyperlink" Target="https://www.3gpp.org/ftp/Information/WI_Sheet/SP-230235.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hyperlink" Target="https://www.3gpp.org/ftp/Information/WI_Sheet/SP-220447.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hyperlink" Target="https://www.3gpp.org/ftp/Information/WI_Sheet/SP-230236.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3.xml"/><Relationship Id="rId1" Type="http://schemas.openxmlformats.org/officeDocument/2006/relationships/themeOverride" Target="../theme/themeOverride1.xml"/><Relationship Id="rId4" Type="http://schemas.openxmlformats.org/officeDocument/2006/relationships/hyperlink" Target="https://www.3gpp.org/ftp/TSG_SA/TSG_SA/TSGS_102_Edinburgh_2023-12/Docs/SP-231415.zip"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D66E9357-C26F-E53F-8F25-15AA78429A98}"/>
              </a:ext>
            </a:extLst>
          </p:cNvPr>
          <p:cNvSpPr txBox="1">
            <a:spLocks noChangeArrowheads="1"/>
          </p:cNvSpPr>
          <p:nvPr/>
        </p:nvSpPr>
        <p:spPr bwMode="auto">
          <a:xfrm>
            <a:off x="685800" y="1630363"/>
            <a:ext cx="7772400" cy="1295400"/>
          </a:xfrm>
          <a:prstGeom prst="rect">
            <a:avLst/>
          </a:prstGeom>
          <a:noFill/>
          <a:ln>
            <a:noFill/>
          </a:ln>
        </p:spPr>
        <p:txBody>
          <a:bodyPr lIns="91430" tIns="45715" rIns="91430" bIns="45715" anchor="ctr">
            <a:normAutofit fontScale="77500" lnSpcReduction="20000"/>
          </a:bodyPr>
          <a:lstStyle/>
          <a:p>
            <a:pPr algn="ctr">
              <a:defRPr/>
            </a:pPr>
            <a:r>
              <a:rPr lang="en-GB" sz="4000" b="1" i="1" kern="0" dirty="0">
                <a:solidFill>
                  <a:srgbClr val="FF0000"/>
                </a:solidFill>
                <a:effectLst>
                  <a:outerShdw blurRad="38100" dist="38100" dir="2700000" algn="tl">
                    <a:srgbClr val="C0C0C0"/>
                  </a:outerShdw>
                </a:effectLst>
                <a:latin typeface="+mj-lt"/>
                <a:ea typeface="ＭＳ Ｐゴシック" charset="0"/>
                <a:cs typeface="ＭＳ Ｐゴシック" charset="0"/>
              </a:rPr>
              <a:t>  </a:t>
            </a:r>
            <a:r>
              <a:rPr lang="en-GB" sz="4000" kern="0" dirty="0">
                <a:solidFill>
                  <a:srgbClr val="FF0000"/>
                </a:solidFill>
                <a:latin typeface="+mj-lt"/>
                <a:ea typeface="ＭＳ Ｐゴシック" charset="0"/>
                <a:cs typeface="ＭＳ Ｐゴシック" charset="0"/>
              </a:rPr>
              <a:t> </a:t>
            </a:r>
            <a:r>
              <a:rPr lang="en-GB" sz="4000" b="1" kern="0" dirty="0">
                <a:solidFill>
                  <a:srgbClr val="FF0000"/>
                </a:solidFill>
                <a:latin typeface="+mj-lt"/>
                <a:ea typeface="ＭＳ Ｐゴシック" charset="0"/>
              </a:rPr>
              <a:t> SA1 Report to TSG SA#102</a:t>
            </a:r>
            <a:br>
              <a:rPr lang="en-GB" sz="4000" b="1" kern="0" dirty="0">
                <a:solidFill>
                  <a:srgbClr val="FF0000"/>
                </a:solidFill>
                <a:latin typeface="+mj-lt"/>
                <a:ea typeface="ＭＳ Ｐゴシック" charset="0"/>
              </a:rPr>
            </a:br>
            <a:r>
              <a:rPr lang="en-GB" sz="4000" b="1" kern="0" dirty="0">
                <a:solidFill>
                  <a:srgbClr val="FF0000"/>
                </a:solidFill>
                <a:latin typeface="+mj-lt"/>
                <a:ea typeface="ＭＳ Ｐゴシック" charset="0"/>
              </a:rPr>
              <a:t>SP-231392</a:t>
            </a:r>
          </a:p>
          <a:p>
            <a:pPr algn="ctr">
              <a:defRPr/>
            </a:pPr>
            <a:r>
              <a:rPr lang="en-GB" sz="2900" b="1" kern="0" dirty="0">
                <a:latin typeface="+mj-lt"/>
                <a:ea typeface="ＭＳ Ｐゴシック" charset="0"/>
                <a:cs typeface="ＭＳ Ｐゴシック" charset="0"/>
              </a:rPr>
              <a:t>A.I. 4.1</a:t>
            </a:r>
            <a:br>
              <a:rPr lang="en-GB" sz="4000" b="1" kern="0" dirty="0">
                <a:latin typeface="+mj-lt"/>
                <a:ea typeface="ＭＳ Ｐゴシック" charset="0"/>
                <a:cs typeface="ＭＳ Ｐゴシック" charset="0"/>
              </a:rPr>
            </a:br>
            <a:endParaRPr lang="en-GB" sz="1600" kern="0" dirty="0">
              <a:effectLst>
                <a:outerShdw blurRad="38100" dist="38100" dir="2700000" algn="tl">
                  <a:srgbClr val="C0C0C0"/>
                </a:outerShdw>
              </a:effectLst>
              <a:latin typeface="+mj-lt"/>
              <a:ea typeface="ＭＳ Ｐゴシック" charset="0"/>
              <a:cs typeface="ＭＳ Ｐゴシック" charset="0"/>
            </a:endParaRPr>
          </a:p>
        </p:txBody>
      </p:sp>
      <p:sp>
        <p:nvSpPr>
          <p:cNvPr id="7171" name="Subtitle 6">
            <a:extLst>
              <a:ext uri="{FF2B5EF4-FFF2-40B4-BE49-F238E27FC236}">
                <a16:creationId xmlns:a16="http://schemas.microsoft.com/office/drawing/2014/main" id="{E48F4C2E-F028-D0DB-99E2-8E3F980705C4}"/>
              </a:ext>
            </a:extLst>
          </p:cNvPr>
          <p:cNvSpPr>
            <a:spLocks noGrp="1"/>
          </p:cNvSpPr>
          <p:nvPr>
            <p:ph type="subTitle" idx="1"/>
          </p:nvPr>
        </p:nvSpPr>
        <p:spPr>
          <a:xfrm>
            <a:off x="1371600" y="3463925"/>
            <a:ext cx="6400800" cy="2019300"/>
          </a:xfrm>
        </p:spPr>
        <p:txBody>
          <a:bodyPr/>
          <a:lstStyle/>
          <a:p>
            <a:pPr>
              <a:lnSpc>
                <a:spcPct val="80000"/>
              </a:lnSpc>
            </a:pPr>
            <a:r>
              <a:rPr lang="en-US" altLang="nl-NL" sz="2000" dirty="0">
                <a:latin typeface="Arial" panose="020B0604020202020204" pitchFamily="34" charset="0"/>
              </a:rPr>
              <a:t>José Almodóvar</a:t>
            </a:r>
          </a:p>
          <a:p>
            <a:pPr>
              <a:lnSpc>
                <a:spcPct val="80000"/>
              </a:lnSpc>
              <a:spcAft>
                <a:spcPts val="600"/>
              </a:spcAft>
            </a:pPr>
            <a:r>
              <a:rPr lang="en-US" altLang="nl-NL" sz="1600" dirty="0">
                <a:latin typeface="Arial" panose="020B0604020202020204" pitchFamily="34" charset="0"/>
              </a:rPr>
              <a:t>SA1 Chair, KPN</a:t>
            </a:r>
          </a:p>
          <a:p>
            <a:pPr>
              <a:lnSpc>
                <a:spcPct val="80000"/>
              </a:lnSpc>
            </a:pPr>
            <a:r>
              <a:rPr lang="en-GB" altLang="nl-NL" sz="2000" dirty="0">
                <a:latin typeface="Arial" panose="020B0604020202020204" pitchFamily="34" charset="0"/>
              </a:rPr>
              <a:t>Alain Sultan</a:t>
            </a:r>
          </a:p>
          <a:p>
            <a:pPr eaLnBrk="1"/>
            <a:r>
              <a:rPr lang="en-GB" altLang="nl-NL" sz="1600" dirty="0">
                <a:latin typeface="Arial" panose="020B0604020202020204" pitchFamily="34" charset="0"/>
              </a:rPr>
              <a:t>SA1 Secretary, ETSI MCC</a:t>
            </a:r>
          </a:p>
          <a:p>
            <a:pPr>
              <a:lnSpc>
                <a:spcPct val="80000"/>
              </a:lnSpc>
            </a:pPr>
            <a:endParaRPr lang="en-US" altLang="nl-NL" sz="1600" dirty="0">
              <a:latin typeface="Arial" panose="020B0604020202020204" pitchFamily="34" charset="0"/>
            </a:endParaRPr>
          </a:p>
          <a:p>
            <a:pPr>
              <a:lnSpc>
                <a:spcPct val="80000"/>
              </a:lnSpc>
            </a:pPr>
            <a:endParaRPr lang="en-US" altLang="nl-NL" sz="1800" dirty="0">
              <a:latin typeface="Arial" panose="020B0604020202020204" pitchFamily="34" charset="0"/>
            </a:endParaRPr>
          </a:p>
        </p:txBody>
      </p:sp>
      <p:sp>
        <p:nvSpPr>
          <p:cNvPr id="7172" name="AutoShape 14">
            <a:extLst>
              <a:ext uri="{FF2B5EF4-FFF2-40B4-BE49-F238E27FC236}">
                <a16:creationId xmlns:a16="http://schemas.microsoft.com/office/drawing/2014/main" id="{D90E2CD6-455B-190F-D55F-55A64BDE65CE}"/>
              </a:ext>
            </a:extLst>
          </p:cNvPr>
          <p:cNvSpPr>
            <a:spLocks noChangeArrowheads="1"/>
          </p:cNvSpPr>
          <p:nvPr/>
        </p:nvSpPr>
        <p:spPr bwMode="auto">
          <a:xfrm>
            <a:off x="7939" y="4779964"/>
            <a:ext cx="6169025" cy="242887"/>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000">
              <a:latin typeface="Arial" panose="020B0604020202020204" pitchFamily="34" charset="0"/>
            </a:endParaRPr>
          </a:p>
        </p:txBody>
      </p:sp>
      <p:sp>
        <p:nvSpPr>
          <p:cNvPr id="7173" name="TextBox 5">
            <a:extLst>
              <a:ext uri="{FF2B5EF4-FFF2-40B4-BE49-F238E27FC236}">
                <a16:creationId xmlns:a16="http://schemas.microsoft.com/office/drawing/2014/main" id="{B1137736-AD02-A3E6-721C-B1A3A3F41ECC}"/>
              </a:ext>
            </a:extLst>
          </p:cNvPr>
          <p:cNvSpPr txBox="1">
            <a:spLocks noChangeArrowheads="1"/>
          </p:cNvSpPr>
          <p:nvPr/>
        </p:nvSpPr>
        <p:spPr bwMode="auto">
          <a:xfrm>
            <a:off x="1588" y="4759326"/>
            <a:ext cx="6221412"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GB" altLang="en-US" sz="1000" dirty="0">
                <a:solidFill>
                  <a:schemeClr val="bg1"/>
                </a:solidFill>
                <a:latin typeface="Arial" panose="020B0604020202020204" pitchFamily="34" charset="0"/>
              </a:rPr>
              <a:t>SP-231392 3GPP TSG#102, 11 – 15 December 2023, Edinburgh</a:t>
            </a:r>
          </a:p>
        </p:txBody>
      </p:sp>
      <p:sp>
        <p:nvSpPr>
          <p:cNvPr id="7174" name="Rectangle 16">
            <a:extLst>
              <a:ext uri="{FF2B5EF4-FFF2-40B4-BE49-F238E27FC236}">
                <a16:creationId xmlns:a16="http://schemas.microsoft.com/office/drawing/2014/main" id="{532D3FB1-F52B-A6B8-3AAE-C7C0681950B2}"/>
              </a:ext>
            </a:extLst>
          </p:cNvPr>
          <p:cNvSpPr>
            <a:spLocks noChangeArrowheads="1"/>
          </p:cNvSpPr>
          <p:nvPr/>
        </p:nvSpPr>
        <p:spPr bwMode="auto">
          <a:xfrm>
            <a:off x="7439026" y="4846639"/>
            <a:ext cx="824244" cy="215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altLang="en-US" sz="800">
                <a:latin typeface="Arial" panose="020B0604020202020204" pitchFamily="34" charset="0"/>
              </a:rPr>
              <a:t>© 3GPP 2023</a:t>
            </a: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45E0ED-FAB5-4D17-A81F-A5CC8641DF3B}"/>
              </a:ext>
            </a:extLst>
          </p:cNvPr>
          <p:cNvSpPr>
            <a:spLocks noGrp="1"/>
          </p:cNvSpPr>
          <p:nvPr>
            <p:ph type="ctrTitle"/>
          </p:nvPr>
        </p:nvSpPr>
        <p:spPr>
          <a:xfrm>
            <a:off x="722313" y="1927225"/>
            <a:ext cx="7772400" cy="1101725"/>
          </a:xfrm>
        </p:spPr>
        <p:txBody>
          <a:bodyPr>
            <a:normAutofit fontScale="90000"/>
          </a:bodyPr>
          <a:lstStyle/>
          <a:p>
            <a:pPr>
              <a:defRPr/>
            </a:pPr>
            <a:r>
              <a:rPr lang="en-US" sz="4000" b="1" i="1" dirty="0">
                <a:effectLst>
                  <a:outerShdw blurRad="38100" dist="38100" dir="2700000" algn="tl">
                    <a:srgbClr val="C0C0C0"/>
                  </a:outerShdw>
                </a:effectLst>
                <a:ea typeface="ＭＳ Ｐゴシック" charset="0"/>
              </a:rPr>
              <a:t>Work Summary:</a:t>
            </a:r>
            <a:br>
              <a:rPr lang="en-US" sz="4000" b="1" i="1" dirty="0">
                <a:effectLst>
                  <a:outerShdw blurRad="38100" dist="38100" dir="2700000" algn="tl">
                    <a:srgbClr val="C0C0C0"/>
                  </a:outerShdw>
                </a:effectLst>
                <a:ea typeface="ＭＳ Ｐゴシック" charset="0"/>
              </a:rPr>
            </a:br>
            <a:r>
              <a:rPr lang="en-US" sz="4000" b="1" i="1" dirty="0">
                <a:effectLst>
                  <a:outerShdw blurRad="38100" dist="38100" dir="2700000" algn="tl">
                    <a:srgbClr val="C0C0C0"/>
                  </a:outerShdw>
                </a:effectLst>
                <a:ea typeface="ＭＳ Ｐゴシック" charset="0"/>
              </a:rPr>
              <a:t>pre Rel-19 Work &amp; Maintenance</a:t>
            </a:r>
            <a:endParaRPr lang="en-GB" sz="4000" b="1" i="1" dirty="0">
              <a:effectLst>
                <a:outerShdw blurRad="38100" dist="38100" dir="2700000" algn="tl">
                  <a:srgbClr val="C0C0C0"/>
                </a:outerShdw>
              </a:effectLst>
              <a:ea typeface="ＭＳ Ｐゴシック" charset="0"/>
            </a:endParaRPr>
          </a:p>
        </p:txBody>
      </p:sp>
    </p:spTree>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5F1F2E09-2EFC-4E48-80A4-54AF78CD110B}"/>
              </a:ext>
            </a:extLst>
          </p:cNvPr>
          <p:cNvSpPr txBox="1">
            <a:spLocks/>
          </p:cNvSpPr>
          <p:nvPr/>
        </p:nvSpPr>
        <p:spPr bwMode="auto">
          <a:xfrm>
            <a:off x="419098" y="238430"/>
            <a:ext cx="6827837"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pPr algn="l"/>
            <a:r>
              <a:rPr lang="en-US" b="1" i="1" dirty="0">
                <a:effectLst>
                  <a:outerShdw blurRad="38100" dist="38100" dir="2700000" algn="tl">
                    <a:srgbClr val="C0C0C0"/>
                  </a:outerShdw>
                </a:effectLst>
                <a:ea typeface="ＭＳ Ｐゴシック" charset="0"/>
              </a:rPr>
              <a:t>Pre Rel-19 Work &amp; Maintenance</a:t>
            </a:r>
            <a:endParaRPr lang="en-GB" altLang="nl-NL" kern="0" dirty="0"/>
          </a:p>
        </p:txBody>
      </p:sp>
      <p:graphicFrame>
        <p:nvGraphicFramePr>
          <p:cNvPr id="3" name="Table 2">
            <a:extLst>
              <a:ext uri="{FF2B5EF4-FFF2-40B4-BE49-F238E27FC236}">
                <a16:creationId xmlns:a16="http://schemas.microsoft.com/office/drawing/2014/main" id="{0263BD2C-C2C9-4E6E-8CAF-E0CC888CAE72}"/>
              </a:ext>
            </a:extLst>
          </p:cNvPr>
          <p:cNvGraphicFramePr>
            <a:graphicFrameLocks noGrp="1"/>
          </p:cNvGraphicFramePr>
          <p:nvPr>
            <p:extLst>
              <p:ext uri="{D42A27DB-BD31-4B8C-83A1-F6EECF244321}">
                <p14:modId xmlns:p14="http://schemas.microsoft.com/office/powerpoint/2010/main" val="3429788827"/>
              </p:ext>
            </p:extLst>
          </p:nvPr>
        </p:nvGraphicFramePr>
        <p:xfrm>
          <a:off x="464122" y="1498109"/>
          <a:ext cx="8445501" cy="746484"/>
        </p:xfrm>
        <a:graphic>
          <a:graphicData uri="http://schemas.openxmlformats.org/drawingml/2006/table">
            <a:tbl>
              <a:tblPr/>
              <a:tblGrid>
                <a:gridCol w="965908">
                  <a:extLst>
                    <a:ext uri="{9D8B030D-6E8A-4147-A177-3AD203B41FA5}">
                      <a16:colId xmlns:a16="http://schemas.microsoft.com/office/drawing/2014/main" val="20000"/>
                    </a:ext>
                  </a:extLst>
                </a:gridCol>
                <a:gridCol w="897799">
                  <a:extLst>
                    <a:ext uri="{9D8B030D-6E8A-4147-A177-3AD203B41FA5}">
                      <a16:colId xmlns:a16="http://schemas.microsoft.com/office/drawing/2014/main" val="20001"/>
                    </a:ext>
                  </a:extLst>
                </a:gridCol>
                <a:gridCol w="3768172">
                  <a:extLst>
                    <a:ext uri="{9D8B030D-6E8A-4147-A177-3AD203B41FA5}">
                      <a16:colId xmlns:a16="http://schemas.microsoft.com/office/drawing/2014/main" val="20002"/>
                    </a:ext>
                  </a:extLst>
                </a:gridCol>
                <a:gridCol w="835751">
                  <a:extLst>
                    <a:ext uri="{9D8B030D-6E8A-4147-A177-3AD203B41FA5}">
                      <a16:colId xmlns:a16="http://schemas.microsoft.com/office/drawing/2014/main" val="20003"/>
                    </a:ext>
                  </a:extLst>
                </a:gridCol>
                <a:gridCol w="640080">
                  <a:extLst>
                    <a:ext uri="{9D8B030D-6E8A-4147-A177-3AD203B41FA5}">
                      <a16:colId xmlns:a16="http://schemas.microsoft.com/office/drawing/2014/main" val="20004"/>
                    </a:ext>
                  </a:extLst>
                </a:gridCol>
                <a:gridCol w="694944">
                  <a:extLst>
                    <a:ext uri="{9D8B030D-6E8A-4147-A177-3AD203B41FA5}">
                      <a16:colId xmlns:a16="http://schemas.microsoft.com/office/drawing/2014/main" val="20005"/>
                    </a:ext>
                  </a:extLst>
                </a:gridCol>
                <a:gridCol w="642847">
                  <a:extLst>
                    <a:ext uri="{9D8B030D-6E8A-4147-A177-3AD203B41FA5}">
                      <a16:colId xmlns:a16="http://schemas.microsoft.com/office/drawing/2014/main" val="20006"/>
                    </a:ext>
                  </a:extLst>
                </a:gridCol>
              </a:tblGrid>
              <a:tr h="250153">
                <a:tc gridSpan="7">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0" u="none" strike="noStrike" cap="none" normalizeH="0" baseline="0" dirty="0">
                          <a:ln>
                            <a:noFill/>
                          </a:ln>
                          <a:solidFill>
                            <a:srgbClr val="FF0000"/>
                          </a:solidFill>
                          <a:effectLst/>
                          <a:latin typeface="Calibri" pitchFamily="34" charset="0"/>
                          <a:ea typeface="ＭＳ Ｐゴシック" pitchFamily="34" charset="-128"/>
                        </a:rPr>
                        <a:t>eCAV,TEI19</a:t>
                      </a:r>
                      <a:r>
                        <a:rPr kumimoji="0" lang="en-GB" altLang="nl-NL" sz="1400" b="1" i="0" u="none" strike="noStrike" cap="none" normalizeH="0" baseline="0" dirty="0">
                          <a:ln>
                            <a:noFill/>
                          </a:ln>
                          <a:solidFill>
                            <a:srgbClr val="4F6228"/>
                          </a:solidFill>
                          <a:effectLst/>
                          <a:latin typeface="Calibri" pitchFamily="34" charset="0"/>
                          <a:ea typeface="ＭＳ Ｐゴシック" pitchFamily="34" charset="-128"/>
                        </a:rPr>
                        <a:t> - Agenda item 18.1 SA WG1 Rel-18 CRs:</a:t>
                      </a:r>
                    </a:p>
                  </a:txBody>
                  <a:tcPr marL="45732" marR="45732" marT="45423" marB="45423"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hMerge="1">
                  <a:txBody>
                    <a:bodyPr/>
                    <a:lstStyle/>
                    <a:p>
                      <a:endParaRPr lang="en-GB"/>
                    </a:p>
                  </a:txBody>
                  <a:tcPr/>
                </a:tc>
                <a:tc hMerge="1">
                  <a:txBody>
                    <a:bodyPr/>
                    <a:lstStyle/>
                    <a:p>
                      <a:endParaRPr lang="en-GB"/>
                    </a:p>
                  </a:txBody>
                  <a:tcPr/>
                </a:tc>
                <a:tc hMerge="1">
                  <a:txBody>
                    <a:bodyPr/>
                    <a:lstStyle/>
                    <a:p>
                      <a:endParaRPr lang="en-US"/>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360818">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nl-NL" sz="1200" b="1" i="0" u="none" strike="noStrike" kern="1200" cap="none" normalizeH="0" baseline="0" dirty="0">
                          <a:ln>
                            <a:noFill/>
                          </a:ln>
                          <a:solidFill>
                            <a:srgbClr val="4F6228"/>
                          </a:solidFill>
                          <a:effectLst/>
                          <a:latin typeface="Calibri" pitchFamily="34" charset="0"/>
                          <a:ea typeface="ＭＳ Ｐゴシック" pitchFamily="34" charset="-128"/>
                          <a:cs typeface="+mn-cs"/>
                        </a:rPr>
                        <a:t>SP-231393</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nl-NL" sz="1200" b="1" i="0" u="none" strike="noStrike" kern="1200" cap="none" normalizeH="0" baseline="0" dirty="0">
                        <a:ln>
                          <a:noFill/>
                        </a:ln>
                        <a:solidFill>
                          <a:srgbClr val="4F6228"/>
                        </a:solidFill>
                        <a:effectLst/>
                        <a:latin typeface="Calibri" pitchFamily="34" charset="0"/>
                        <a:ea typeface="ＭＳ Ｐゴシック" pitchFamily="34" charset="-128"/>
                        <a:cs typeface="+mn-cs"/>
                      </a:endParaRPr>
                    </a:p>
                  </a:txBody>
                  <a:tcPr marL="45720" marR="4572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algn="ctr" fontAlgn="t"/>
                      <a:r>
                        <a:rPr lang="en-GB" sz="1200" b="0" u="none" strike="noStrike" dirty="0">
                          <a:solidFill>
                            <a:schemeClr val="tx1"/>
                          </a:solidFill>
                          <a:effectLst/>
                        </a:rPr>
                        <a:t>S1-233271</a:t>
                      </a:r>
                      <a:endParaRPr lang="en-GB" sz="1200" b="0" i="0" u="none" strike="noStrike" dirty="0">
                        <a:solidFill>
                          <a:schemeClr val="tx1"/>
                        </a:solidFill>
                        <a:effectLst/>
                        <a:latin typeface="Arial" panose="020B0604020202020204" pitchFamily="34" charset="0"/>
                      </a:endParaRPr>
                    </a:p>
                  </a:txBody>
                  <a:tcPr marL="0" marR="0" marT="0"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algn="l" fontAlgn="t"/>
                      <a:r>
                        <a:rPr lang="en-US" sz="1200" b="0" u="none" strike="noStrike" dirty="0">
                          <a:solidFill>
                            <a:schemeClr val="tx1"/>
                          </a:solidFill>
                          <a:effectLst/>
                        </a:rPr>
                        <a:t>Clarification of usage of default slice in roaming</a:t>
                      </a:r>
                      <a:endParaRPr lang="en-GB" sz="1200" b="0" i="0" u="none" strike="noStrike" dirty="0">
                        <a:solidFill>
                          <a:schemeClr val="tx1"/>
                        </a:solidFill>
                        <a:effectLst/>
                        <a:latin typeface="Arial" panose="020B0604020202020204" pitchFamily="34" charset="0"/>
                      </a:endParaRPr>
                    </a:p>
                  </a:txBody>
                  <a:tcPr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en-GB" altLang="nl-NL" sz="1200" b="0" i="0" u="none" strike="noStrike" kern="1200" cap="none" spc="0" normalizeH="0" baseline="0" noProof="0" dirty="0">
                          <a:ln>
                            <a:noFill/>
                          </a:ln>
                          <a:solidFill>
                            <a:schemeClr val="tx1"/>
                          </a:solidFill>
                          <a:effectLst/>
                          <a:uLnTx/>
                          <a:uFillTx/>
                          <a:latin typeface="Calibri" pitchFamily="34" charset="0"/>
                          <a:ea typeface="ＭＳ Ｐゴシック" pitchFamily="34" charset="-128"/>
                          <a:cs typeface="+mn-cs"/>
                        </a:rPr>
                        <a:t>EASNS</a:t>
                      </a:r>
                    </a:p>
                  </a:txBody>
                  <a:tcPr marL="46800" marR="46800" marT="46663" marB="46663"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296" rtl="0" eaLnBrk="1" fontAlgn="t" latinLnBrk="0" hangingPunct="1">
                        <a:lnSpc>
                          <a:spcPct val="100000"/>
                        </a:lnSpc>
                        <a:spcBef>
                          <a:spcPct val="0"/>
                        </a:spcBef>
                        <a:spcAft>
                          <a:spcPct val="0"/>
                        </a:spcAft>
                        <a:buClrTx/>
                        <a:buSzTx/>
                        <a:buFontTx/>
                        <a:buNone/>
                        <a:tabLst/>
                        <a:defRPr/>
                      </a:pPr>
                      <a:r>
                        <a:rPr kumimoji="1" lang="en-GB" sz="1200" b="0" i="0" u="none" strike="noStrike" kern="1200" cap="none" spc="0" normalizeH="0" baseline="0" dirty="0">
                          <a:ln>
                            <a:noFill/>
                          </a:ln>
                          <a:solidFill>
                            <a:schemeClr val="tx1"/>
                          </a:solidFill>
                          <a:effectLst/>
                          <a:uLnTx/>
                          <a:uFillTx/>
                          <a:latin typeface="Calibri" pitchFamily="34" charset="0"/>
                          <a:ea typeface="ＭＳ Ｐゴシック" pitchFamily="34" charset="-128"/>
                          <a:cs typeface="+mn-cs"/>
                        </a:rPr>
                        <a:t>22.261</a:t>
                      </a:r>
                    </a:p>
                  </a:txBody>
                  <a:tcPr marL="46800" marR="46800" marT="46663" marB="46663"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algn="ctr" fontAlgn="t"/>
                      <a:r>
                        <a:rPr kumimoji="1" lang="en-GB" sz="1200" b="0" i="0" u="none" strike="noStrike" kern="1200" cap="none" spc="0" normalizeH="0" baseline="0" dirty="0">
                          <a:ln>
                            <a:noFill/>
                          </a:ln>
                          <a:solidFill>
                            <a:schemeClr val="tx1"/>
                          </a:solidFill>
                          <a:effectLst/>
                          <a:uLnTx/>
                          <a:uFillTx/>
                          <a:latin typeface="Calibri" pitchFamily="34" charset="0"/>
                          <a:ea typeface="ＭＳ Ｐゴシック" pitchFamily="34" charset="-128"/>
                          <a:cs typeface="+mn-cs"/>
                        </a:rPr>
                        <a:t>0733r2</a:t>
                      </a:r>
                    </a:p>
                  </a:txBody>
                  <a:tcPr marL="0" marR="0" marT="0"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nl-NL" sz="1200" b="0" i="0" u="none" strike="noStrike" cap="none" normalizeH="0" baseline="0" dirty="0">
                          <a:ln>
                            <a:noFill/>
                          </a:ln>
                          <a:solidFill>
                            <a:schemeClr val="tx1"/>
                          </a:solidFill>
                          <a:effectLst/>
                          <a:latin typeface="Calibri" pitchFamily="34" charset="0"/>
                          <a:ea typeface="ＭＳ Ｐゴシック" pitchFamily="34" charset="-128"/>
                        </a:rPr>
                        <a:t>Rel-18</a:t>
                      </a:r>
                    </a:p>
                  </a:txBody>
                  <a:tcPr marL="46800" marR="46800" marT="46663" marB="46663"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1"/>
                  </a:ext>
                </a:extLst>
              </a:tr>
            </a:tbl>
          </a:graphicData>
        </a:graphic>
      </p:graphicFrame>
      <p:sp>
        <p:nvSpPr>
          <p:cNvPr id="5" name="Content Placeholder 7">
            <a:extLst>
              <a:ext uri="{FF2B5EF4-FFF2-40B4-BE49-F238E27FC236}">
                <a16:creationId xmlns:a16="http://schemas.microsoft.com/office/drawing/2014/main" id="{83F292B0-8F27-444A-ABF3-C7A9463A8370}"/>
              </a:ext>
            </a:extLst>
          </p:cNvPr>
          <p:cNvSpPr txBox="1">
            <a:spLocks/>
          </p:cNvSpPr>
          <p:nvPr/>
        </p:nvSpPr>
        <p:spPr>
          <a:xfrm>
            <a:off x="397637" y="1095681"/>
            <a:ext cx="8250237" cy="403936"/>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en-US" altLang="en-US" sz="1600" b="1" i="1" dirty="0">
                <a:solidFill>
                  <a:srgbClr val="FF0000"/>
                </a:solidFill>
                <a:cs typeface="Arial" panose="020B0604020202020204" pitchFamily="34" charset="0"/>
              </a:rPr>
              <a:t>EASNS  </a:t>
            </a:r>
            <a:endParaRPr lang="en-US" sz="900" dirty="0"/>
          </a:p>
          <a:p>
            <a:pPr lvl="1" indent="0">
              <a:buNone/>
            </a:pPr>
            <a:endParaRPr lang="en-US" altLang="en-US" sz="1000" dirty="0"/>
          </a:p>
        </p:txBody>
      </p:sp>
      <p:graphicFrame>
        <p:nvGraphicFramePr>
          <p:cNvPr id="7" name="Table 6">
            <a:extLst>
              <a:ext uri="{FF2B5EF4-FFF2-40B4-BE49-F238E27FC236}">
                <a16:creationId xmlns:a16="http://schemas.microsoft.com/office/drawing/2014/main" id="{20F904EC-8E9F-4B1E-9253-9B7FF9CCD466}"/>
              </a:ext>
            </a:extLst>
          </p:cNvPr>
          <p:cNvGraphicFramePr>
            <a:graphicFrameLocks noGrp="1"/>
          </p:cNvGraphicFramePr>
          <p:nvPr>
            <p:extLst>
              <p:ext uri="{D42A27DB-BD31-4B8C-83A1-F6EECF244321}">
                <p14:modId xmlns:p14="http://schemas.microsoft.com/office/powerpoint/2010/main" val="2889654936"/>
              </p:ext>
            </p:extLst>
          </p:nvPr>
        </p:nvGraphicFramePr>
        <p:xfrm>
          <a:off x="464121" y="2764876"/>
          <a:ext cx="8445501" cy="2134437"/>
        </p:xfrm>
        <a:graphic>
          <a:graphicData uri="http://schemas.openxmlformats.org/drawingml/2006/table">
            <a:tbl>
              <a:tblPr/>
              <a:tblGrid>
                <a:gridCol w="965908">
                  <a:extLst>
                    <a:ext uri="{9D8B030D-6E8A-4147-A177-3AD203B41FA5}">
                      <a16:colId xmlns:a16="http://schemas.microsoft.com/office/drawing/2014/main" val="20000"/>
                    </a:ext>
                  </a:extLst>
                </a:gridCol>
                <a:gridCol w="897799">
                  <a:extLst>
                    <a:ext uri="{9D8B030D-6E8A-4147-A177-3AD203B41FA5}">
                      <a16:colId xmlns:a16="http://schemas.microsoft.com/office/drawing/2014/main" val="20001"/>
                    </a:ext>
                  </a:extLst>
                </a:gridCol>
                <a:gridCol w="3768172">
                  <a:extLst>
                    <a:ext uri="{9D8B030D-6E8A-4147-A177-3AD203B41FA5}">
                      <a16:colId xmlns:a16="http://schemas.microsoft.com/office/drawing/2014/main" val="20002"/>
                    </a:ext>
                  </a:extLst>
                </a:gridCol>
                <a:gridCol w="835751">
                  <a:extLst>
                    <a:ext uri="{9D8B030D-6E8A-4147-A177-3AD203B41FA5}">
                      <a16:colId xmlns:a16="http://schemas.microsoft.com/office/drawing/2014/main" val="20003"/>
                    </a:ext>
                  </a:extLst>
                </a:gridCol>
                <a:gridCol w="640080">
                  <a:extLst>
                    <a:ext uri="{9D8B030D-6E8A-4147-A177-3AD203B41FA5}">
                      <a16:colId xmlns:a16="http://schemas.microsoft.com/office/drawing/2014/main" val="20004"/>
                    </a:ext>
                  </a:extLst>
                </a:gridCol>
                <a:gridCol w="694944">
                  <a:extLst>
                    <a:ext uri="{9D8B030D-6E8A-4147-A177-3AD203B41FA5}">
                      <a16:colId xmlns:a16="http://schemas.microsoft.com/office/drawing/2014/main" val="20005"/>
                    </a:ext>
                  </a:extLst>
                </a:gridCol>
                <a:gridCol w="642847">
                  <a:extLst>
                    <a:ext uri="{9D8B030D-6E8A-4147-A177-3AD203B41FA5}">
                      <a16:colId xmlns:a16="http://schemas.microsoft.com/office/drawing/2014/main" val="20006"/>
                    </a:ext>
                  </a:extLst>
                </a:gridCol>
              </a:tblGrid>
              <a:tr h="305637">
                <a:tc gridSpan="7">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0" u="none" strike="noStrike" cap="none" normalizeH="0" baseline="0" dirty="0">
                          <a:ln>
                            <a:noFill/>
                          </a:ln>
                          <a:solidFill>
                            <a:srgbClr val="FF0000"/>
                          </a:solidFill>
                          <a:effectLst/>
                          <a:latin typeface="Calibri" pitchFamily="34" charset="0"/>
                          <a:ea typeface="ＭＳ Ｐゴシック" pitchFamily="34" charset="-128"/>
                        </a:rPr>
                        <a:t>TEI19</a:t>
                      </a:r>
                      <a:r>
                        <a:rPr kumimoji="0" lang="en-GB" altLang="nl-NL" sz="1400" b="1" i="0" u="none" strike="noStrike" cap="none" normalizeH="0" baseline="0" dirty="0">
                          <a:ln>
                            <a:noFill/>
                          </a:ln>
                          <a:solidFill>
                            <a:srgbClr val="4F6228"/>
                          </a:solidFill>
                          <a:effectLst/>
                          <a:latin typeface="Calibri" pitchFamily="34" charset="0"/>
                          <a:ea typeface="ＭＳ Ｐゴシック" pitchFamily="34" charset="-128"/>
                        </a:rPr>
                        <a:t> - Agenda item 16 Rel-16 CRs:</a:t>
                      </a:r>
                    </a:p>
                  </a:txBody>
                  <a:tcPr marL="45732" marR="45732" marT="45423" marB="45423"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hMerge="1">
                  <a:txBody>
                    <a:bodyPr/>
                    <a:lstStyle/>
                    <a:p>
                      <a:endParaRPr lang="en-GB"/>
                    </a:p>
                  </a:txBody>
                  <a:tcPr/>
                </a:tc>
                <a:tc hMerge="1">
                  <a:txBody>
                    <a:bodyPr/>
                    <a:lstStyle/>
                    <a:p>
                      <a:endParaRPr lang="en-GB"/>
                    </a:p>
                  </a:txBody>
                  <a:tcPr/>
                </a:tc>
                <a:tc hMerge="1">
                  <a:txBody>
                    <a:bodyPr/>
                    <a:lstStyle/>
                    <a:p>
                      <a:endParaRPr lang="en-US"/>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440847">
                <a:tc rowSpan="4">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nl-NL" sz="1200" b="1" i="0" u="none" strike="noStrike" kern="1200" cap="none" normalizeH="0" baseline="0" dirty="0">
                          <a:ln>
                            <a:noFill/>
                          </a:ln>
                          <a:solidFill>
                            <a:srgbClr val="4F6228"/>
                          </a:solidFill>
                          <a:effectLst/>
                          <a:latin typeface="Calibri" pitchFamily="34" charset="0"/>
                          <a:ea typeface="ＭＳ Ｐゴシック" pitchFamily="34" charset="-128"/>
                          <a:cs typeface="+mn-cs"/>
                        </a:rPr>
                        <a:t>SP-231394</a:t>
                      </a:r>
                      <a:endParaRPr kumimoji="0" lang="en-GB" altLang="nl-NL" sz="1200" b="1" i="0" u="none" strike="noStrike" kern="1200" cap="none" normalizeH="0" baseline="0" dirty="0">
                        <a:ln>
                          <a:noFill/>
                        </a:ln>
                        <a:solidFill>
                          <a:srgbClr val="4F6228"/>
                        </a:solidFill>
                        <a:effectLst/>
                        <a:latin typeface="Calibri" pitchFamily="34" charset="0"/>
                        <a:ea typeface="ＭＳ Ｐゴシック" pitchFamily="34" charset="-128"/>
                        <a:cs typeface="+mn-cs"/>
                      </a:endParaRPr>
                    </a:p>
                  </a:txBody>
                  <a:tcPr marL="45720" marR="4572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S1-233275</a:t>
                      </a:r>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a:txBody>
                  <a:tcPr marL="0" marR="0" marT="0"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algn="l" fontAlgn="t"/>
                      <a:r>
                        <a:rPr lang="en-US" sz="1200" b="0" u="none" strike="noStrike">
                          <a:solidFill>
                            <a:schemeClr val="tx1"/>
                          </a:solidFill>
                          <a:effectLst/>
                        </a:rPr>
                        <a:t>Correction of requirement in subclause 6.3 (Multiple access technologies)</a:t>
                      </a:r>
                      <a:endParaRPr lang="en-GB" sz="1200" b="0" i="0" u="none" strike="noStrike" dirty="0">
                        <a:solidFill>
                          <a:schemeClr val="tx1"/>
                        </a:solidFill>
                        <a:effectLst/>
                        <a:latin typeface="Arial" panose="020B0604020202020204" pitchFamily="34" charset="0"/>
                      </a:endParaRPr>
                    </a:p>
                  </a:txBody>
                  <a:tcPr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en-GB" altLang="nl-NL" sz="1200" b="0" i="0" u="none" strike="noStrike" kern="1200" cap="none" spc="0" normalizeH="0" baseline="0" noProof="0" dirty="0">
                          <a:ln>
                            <a:noFill/>
                          </a:ln>
                          <a:solidFill>
                            <a:prstClr val="black"/>
                          </a:solidFill>
                          <a:effectLst/>
                          <a:uLnTx/>
                          <a:uFillTx/>
                          <a:latin typeface="Calibri" pitchFamily="34" charset="0"/>
                          <a:ea typeface="ＭＳ Ｐゴシック" pitchFamily="34" charset="-128"/>
                          <a:cs typeface="+mn-cs"/>
                        </a:rPr>
                        <a:t>TEI16</a:t>
                      </a:r>
                    </a:p>
                  </a:txBody>
                  <a:tcPr marL="46800" marR="46800" marT="46663" marB="46663"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296" rtl="0" eaLnBrk="1" fontAlgn="t" latinLnBrk="0" hangingPunct="1">
                        <a:lnSpc>
                          <a:spcPct val="100000"/>
                        </a:lnSpc>
                        <a:spcBef>
                          <a:spcPct val="0"/>
                        </a:spcBef>
                        <a:spcAft>
                          <a:spcPct val="0"/>
                        </a:spcAft>
                        <a:buClrTx/>
                        <a:buSzTx/>
                        <a:buFontTx/>
                        <a:buNone/>
                        <a:tabLst/>
                        <a:defRPr/>
                      </a:pPr>
                      <a:r>
                        <a:rPr kumimoji="1" lang="en-GB" sz="1200" b="0" i="0" u="none" strike="noStrike" kern="1200" cap="none" spc="0" normalizeH="0" baseline="0" noProof="0">
                          <a:ln>
                            <a:noFill/>
                          </a:ln>
                          <a:solidFill>
                            <a:prstClr val="black"/>
                          </a:solidFill>
                          <a:effectLst/>
                          <a:uLnTx/>
                          <a:uFillTx/>
                          <a:latin typeface="Calibri" pitchFamily="34" charset="0"/>
                          <a:ea typeface="ＭＳ Ｐゴシック" pitchFamily="34" charset="-128"/>
                          <a:cs typeface="+mn-cs"/>
                        </a:rPr>
                        <a:t>22.261</a:t>
                      </a:r>
                      <a:endParaRPr kumimoji="1" lang="en-GB" sz="1200" b="0" i="0" u="none" strike="noStrike" kern="1200" cap="none" spc="0" normalizeH="0" baseline="0" noProof="0" dirty="0">
                        <a:ln>
                          <a:noFill/>
                        </a:ln>
                        <a:solidFill>
                          <a:prstClr val="black"/>
                        </a:solidFill>
                        <a:effectLst/>
                        <a:uLnTx/>
                        <a:uFillTx/>
                        <a:latin typeface="Calibri" pitchFamily="34" charset="0"/>
                        <a:ea typeface="ＭＳ Ｐゴシック" pitchFamily="34" charset="-128"/>
                        <a:cs typeface="+mn-cs"/>
                      </a:endParaRPr>
                    </a:p>
                  </a:txBody>
                  <a:tcPr marL="46800" marR="46800" marT="46663" marB="46663"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algn="ctr" fontAlgn="t"/>
                      <a:r>
                        <a:rPr kumimoji="1" lang="en-GB" sz="1200" b="0" i="0" u="none" strike="noStrike" kern="1200" cap="none" spc="0" normalizeH="0" baseline="0" dirty="0">
                          <a:ln>
                            <a:noFill/>
                          </a:ln>
                          <a:solidFill>
                            <a:schemeClr val="tx1"/>
                          </a:solidFill>
                          <a:effectLst/>
                          <a:uLnTx/>
                          <a:uFillTx/>
                          <a:latin typeface="Calibri" pitchFamily="34" charset="0"/>
                          <a:ea typeface="ＭＳ Ｐゴシック" pitchFamily="34" charset="-128"/>
                          <a:cs typeface="+mn-cs"/>
                        </a:rPr>
                        <a:t>0751r1</a:t>
                      </a:r>
                    </a:p>
                  </a:txBody>
                  <a:tcPr marL="0" marR="0" marT="0"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nl-NL" sz="1200" b="0" i="0" u="none" strike="noStrike" cap="none" normalizeH="0" baseline="0" dirty="0">
                          <a:ln>
                            <a:noFill/>
                          </a:ln>
                          <a:solidFill>
                            <a:schemeClr val="tx1"/>
                          </a:solidFill>
                          <a:effectLst/>
                          <a:latin typeface="Calibri" pitchFamily="34" charset="0"/>
                          <a:ea typeface="ＭＳ Ｐゴシック" pitchFamily="34" charset="-128"/>
                        </a:rPr>
                        <a:t>Rel-16</a:t>
                      </a:r>
                    </a:p>
                  </a:txBody>
                  <a:tcPr marL="46800" marR="46800" marT="46663" marB="46663"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1"/>
                  </a:ext>
                </a:extLst>
              </a:tr>
              <a:tr h="440847">
                <a:tc vMerge="1">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nl-NL" sz="1200" b="1" i="0" u="none" strike="noStrike" kern="1200" cap="none" normalizeH="0" baseline="0" dirty="0">
                        <a:ln>
                          <a:noFill/>
                        </a:ln>
                        <a:solidFill>
                          <a:srgbClr val="4F6228"/>
                        </a:solidFill>
                        <a:effectLst/>
                        <a:latin typeface="Calibri" pitchFamily="34" charset="0"/>
                        <a:ea typeface="ＭＳ Ｐゴシック" pitchFamily="34" charset="-128"/>
                        <a:cs typeface="+mn-cs"/>
                      </a:endParaRPr>
                    </a:p>
                  </a:txBody>
                  <a:tcPr marL="45720" marR="4572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a:ea typeface="+mn-ea"/>
                          <a:cs typeface="+mn-cs"/>
                        </a:rPr>
                        <a:t>S1-233276</a:t>
                      </a:r>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a:txBody>
                  <a:tcPr marL="0" marR="0" marT="0"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algn="l" fontAlgn="t"/>
                      <a:r>
                        <a:rPr lang="en-US" sz="1200" b="0" i="0" u="none" strike="noStrike">
                          <a:solidFill>
                            <a:schemeClr val="tx1"/>
                          </a:solidFill>
                          <a:effectLst/>
                          <a:latin typeface="Arial" panose="020B0604020202020204" pitchFamily="34" charset="0"/>
                        </a:rPr>
                        <a:t>Correction of requirement in subclause 6.3 (Multiple access technologies)</a:t>
                      </a:r>
                      <a:endParaRPr lang="en-GB" sz="1200" b="0" i="0" u="none" strike="noStrike" dirty="0">
                        <a:solidFill>
                          <a:schemeClr val="tx1"/>
                        </a:solidFill>
                        <a:effectLst/>
                        <a:latin typeface="Arial" panose="020B0604020202020204" pitchFamily="34" charset="0"/>
                      </a:endParaRPr>
                    </a:p>
                  </a:txBody>
                  <a:tcPr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en-GB" altLang="nl-NL" sz="1200" b="0" i="0" u="none" strike="noStrike" kern="1200" cap="none" spc="0" normalizeH="0" baseline="0" noProof="0" dirty="0">
                          <a:ln>
                            <a:noFill/>
                          </a:ln>
                          <a:solidFill>
                            <a:prstClr val="black"/>
                          </a:solidFill>
                          <a:effectLst/>
                          <a:uLnTx/>
                          <a:uFillTx/>
                          <a:latin typeface="Calibri" pitchFamily="34" charset="0"/>
                          <a:ea typeface="ＭＳ Ｐゴシック" pitchFamily="34" charset="-128"/>
                          <a:cs typeface="+mn-cs"/>
                        </a:rPr>
                        <a:t>TEI17</a:t>
                      </a:r>
                    </a:p>
                  </a:txBody>
                  <a:tcPr marL="46800" marR="46800" marT="46663" marB="46663"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296" rtl="0" eaLnBrk="1" fontAlgn="t" latinLnBrk="0" hangingPunct="1">
                        <a:lnSpc>
                          <a:spcPct val="100000"/>
                        </a:lnSpc>
                        <a:spcBef>
                          <a:spcPct val="0"/>
                        </a:spcBef>
                        <a:spcAft>
                          <a:spcPct val="0"/>
                        </a:spcAft>
                        <a:buClrTx/>
                        <a:buSzTx/>
                        <a:buFontTx/>
                        <a:buNone/>
                        <a:tabLst/>
                        <a:defRPr/>
                      </a:pPr>
                      <a:r>
                        <a:rPr kumimoji="1" lang="en-GB" sz="1200" b="0" i="0" u="none" strike="noStrike" kern="1200" cap="none" spc="0" normalizeH="0" baseline="0" noProof="0">
                          <a:ln>
                            <a:noFill/>
                          </a:ln>
                          <a:solidFill>
                            <a:prstClr val="black"/>
                          </a:solidFill>
                          <a:effectLst/>
                          <a:uLnTx/>
                          <a:uFillTx/>
                          <a:latin typeface="Calibri" pitchFamily="34" charset="0"/>
                          <a:ea typeface="ＭＳ Ｐゴシック" pitchFamily="34" charset="-128"/>
                          <a:cs typeface="+mn-cs"/>
                        </a:rPr>
                        <a:t>22.261</a:t>
                      </a:r>
                      <a:endParaRPr kumimoji="1" lang="en-GB" sz="1200" b="0" i="0" u="none" strike="noStrike" kern="1200" cap="none" spc="0" normalizeH="0" baseline="0" noProof="0" dirty="0">
                        <a:ln>
                          <a:noFill/>
                        </a:ln>
                        <a:solidFill>
                          <a:prstClr val="black"/>
                        </a:solidFill>
                        <a:effectLst/>
                        <a:uLnTx/>
                        <a:uFillTx/>
                        <a:latin typeface="Calibri" pitchFamily="34" charset="0"/>
                        <a:ea typeface="ＭＳ Ｐゴシック" pitchFamily="34" charset="-128"/>
                        <a:cs typeface="+mn-cs"/>
                      </a:endParaRPr>
                    </a:p>
                  </a:txBody>
                  <a:tcPr marL="46800" marR="46800" marT="46663" marB="46663"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kumimoji="1" lang="en-GB" sz="1200" b="0" i="0" u="none" strike="noStrike" kern="1200" cap="none" spc="0" normalizeH="0" baseline="0" dirty="0">
                          <a:ln>
                            <a:noFill/>
                          </a:ln>
                          <a:solidFill>
                            <a:schemeClr val="tx1"/>
                          </a:solidFill>
                          <a:effectLst/>
                          <a:uLnTx/>
                          <a:uFillTx/>
                          <a:latin typeface="Calibri" pitchFamily="34" charset="0"/>
                          <a:ea typeface="ＭＳ Ｐゴシック" pitchFamily="34" charset="-128"/>
                          <a:cs typeface="+mn-cs"/>
                        </a:rPr>
                        <a:t>0752r1</a:t>
                      </a:r>
                    </a:p>
                  </a:txBody>
                  <a:tcPr marL="0" marR="0" marT="0"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nl-NL" sz="1200" b="0" i="0" u="none" strike="noStrike" kern="1200" cap="none" spc="0" normalizeH="0" baseline="0" noProof="0" dirty="0">
                          <a:ln>
                            <a:noFill/>
                          </a:ln>
                          <a:solidFill>
                            <a:prstClr val="black"/>
                          </a:solidFill>
                          <a:effectLst/>
                          <a:uLnTx/>
                          <a:uFillTx/>
                          <a:latin typeface="Calibri" pitchFamily="34" charset="0"/>
                          <a:ea typeface="ＭＳ Ｐゴシック" pitchFamily="34" charset="-128"/>
                          <a:cs typeface="+mn-cs"/>
                        </a:rPr>
                        <a:t>Rel-17</a:t>
                      </a:r>
                    </a:p>
                  </a:txBody>
                  <a:tcPr marL="46800" marR="46800" marT="46663" marB="46663"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2581451411"/>
                  </a:ext>
                </a:extLst>
              </a:tr>
              <a:tr h="440847">
                <a:tc vMerge="1">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nl-NL" sz="1200" b="1" i="0" u="none" strike="noStrike" kern="1200" cap="none" normalizeH="0" baseline="0" dirty="0">
                        <a:ln>
                          <a:noFill/>
                        </a:ln>
                        <a:solidFill>
                          <a:srgbClr val="4F6228"/>
                        </a:solidFill>
                        <a:effectLst/>
                        <a:latin typeface="Calibri" pitchFamily="34" charset="0"/>
                        <a:ea typeface="ＭＳ Ｐゴシック" pitchFamily="34" charset="-128"/>
                        <a:cs typeface="+mn-cs"/>
                      </a:endParaRPr>
                    </a:p>
                  </a:txBody>
                  <a:tcPr marL="45720" marR="4572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a:ea typeface="+mn-ea"/>
                          <a:cs typeface="+mn-cs"/>
                        </a:rPr>
                        <a:t>S1-233277</a:t>
                      </a:r>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a:txBody>
                  <a:tcPr marL="0" marR="0" marT="0"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algn="l" fontAlgn="t"/>
                      <a:r>
                        <a:rPr lang="en-US" sz="1200" b="0" i="0" u="none" strike="noStrike">
                          <a:solidFill>
                            <a:schemeClr val="tx1"/>
                          </a:solidFill>
                          <a:effectLst/>
                          <a:latin typeface="Arial" panose="020B0604020202020204" pitchFamily="34" charset="0"/>
                        </a:rPr>
                        <a:t>Correction of requirement in subclause 6.3 (Multiple access technologies)</a:t>
                      </a:r>
                      <a:endParaRPr lang="en-GB" sz="1200" b="0" i="0" u="none" strike="noStrike" dirty="0">
                        <a:solidFill>
                          <a:schemeClr val="tx1"/>
                        </a:solidFill>
                        <a:effectLst/>
                        <a:latin typeface="Arial" panose="020B0604020202020204" pitchFamily="34" charset="0"/>
                      </a:endParaRPr>
                    </a:p>
                  </a:txBody>
                  <a:tcPr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en-GB" altLang="nl-NL" sz="1200" b="0" i="0" u="none" strike="noStrike" kern="1200" cap="none" spc="0" normalizeH="0" baseline="0" noProof="0" dirty="0">
                          <a:ln>
                            <a:noFill/>
                          </a:ln>
                          <a:solidFill>
                            <a:prstClr val="black"/>
                          </a:solidFill>
                          <a:effectLst/>
                          <a:uLnTx/>
                          <a:uFillTx/>
                          <a:latin typeface="Calibri" pitchFamily="34" charset="0"/>
                          <a:ea typeface="ＭＳ Ｐゴシック" pitchFamily="34" charset="-128"/>
                          <a:cs typeface="+mn-cs"/>
                        </a:rPr>
                        <a:t>TEI18</a:t>
                      </a:r>
                    </a:p>
                  </a:txBody>
                  <a:tcPr marL="46800" marR="46800" marT="46663" marB="46663"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296" rtl="0" eaLnBrk="1" fontAlgn="t" latinLnBrk="0" hangingPunct="1">
                        <a:lnSpc>
                          <a:spcPct val="100000"/>
                        </a:lnSpc>
                        <a:spcBef>
                          <a:spcPct val="0"/>
                        </a:spcBef>
                        <a:spcAft>
                          <a:spcPct val="0"/>
                        </a:spcAft>
                        <a:buClrTx/>
                        <a:buSzTx/>
                        <a:buFontTx/>
                        <a:buNone/>
                        <a:tabLst/>
                        <a:defRPr/>
                      </a:pPr>
                      <a:r>
                        <a:rPr kumimoji="1" lang="en-GB" sz="1200" b="0" i="0" u="none" strike="noStrike" kern="1200" cap="none" spc="0" normalizeH="0" baseline="0" noProof="0">
                          <a:ln>
                            <a:noFill/>
                          </a:ln>
                          <a:solidFill>
                            <a:prstClr val="black"/>
                          </a:solidFill>
                          <a:effectLst/>
                          <a:uLnTx/>
                          <a:uFillTx/>
                          <a:latin typeface="Calibri" pitchFamily="34" charset="0"/>
                          <a:ea typeface="ＭＳ Ｐゴシック" pitchFamily="34" charset="-128"/>
                          <a:cs typeface="+mn-cs"/>
                        </a:rPr>
                        <a:t>22.261</a:t>
                      </a:r>
                      <a:endParaRPr kumimoji="1" lang="en-GB" sz="1200" b="0" i="0" u="none" strike="noStrike" kern="1200" cap="none" spc="0" normalizeH="0" baseline="0" noProof="0" dirty="0">
                        <a:ln>
                          <a:noFill/>
                        </a:ln>
                        <a:solidFill>
                          <a:prstClr val="black"/>
                        </a:solidFill>
                        <a:effectLst/>
                        <a:uLnTx/>
                        <a:uFillTx/>
                        <a:latin typeface="Calibri" pitchFamily="34" charset="0"/>
                        <a:ea typeface="ＭＳ Ｐゴシック" pitchFamily="34" charset="-128"/>
                        <a:cs typeface="+mn-cs"/>
                      </a:endParaRPr>
                    </a:p>
                  </a:txBody>
                  <a:tcPr marL="46800" marR="46800" marT="46663" marB="46663"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kumimoji="1" lang="en-GB" sz="1200" b="0" i="0" u="none" strike="noStrike" kern="1200" cap="none" spc="0" normalizeH="0" baseline="0" dirty="0">
                          <a:ln>
                            <a:noFill/>
                          </a:ln>
                          <a:solidFill>
                            <a:schemeClr val="tx1"/>
                          </a:solidFill>
                          <a:effectLst/>
                          <a:uLnTx/>
                          <a:uFillTx/>
                          <a:latin typeface="Calibri" pitchFamily="34" charset="0"/>
                          <a:ea typeface="ＭＳ Ｐゴシック" pitchFamily="34" charset="-128"/>
                          <a:cs typeface="+mn-cs"/>
                        </a:rPr>
                        <a:t>0753r1</a:t>
                      </a:r>
                    </a:p>
                  </a:txBody>
                  <a:tcPr marL="0" marR="0" marT="0"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nl-NL" sz="1200" b="0" i="0" u="none" strike="noStrike" kern="1200" cap="none" spc="0" normalizeH="0" baseline="0" noProof="0" dirty="0">
                          <a:ln>
                            <a:noFill/>
                          </a:ln>
                          <a:solidFill>
                            <a:prstClr val="black"/>
                          </a:solidFill>
                          <a:effectLst/>
                          <a:uLnTx/>
                          <a:uFillTx/>
                          <a:latin typeface="Calibri" pitchFamily="34" charset="0"/>
                          <a:ea typeface="ＭＳ Ｐゴシック" pitchFamily="34" charset="-128"/>
                          <a:cs typeface="+mn-cs"/>
                        </a:rPr>
                        <a:t>Rel-18</a:t>
                      </a:r>
                    </a:p>
                  </a:txBody>
                  <a:tcPr marL="46800" marR="46800" marT="46663" marB="46663"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4135977451"/>
                  </a:ext>
                </a:extLst>
              </a:tr>
              <a:tr h="440847">
                <a:tc vMerge="1">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nl-NL" sz="1200" b="1" i="0" u="none" strike="noStrike" kern="1200" cap="none" normalizeH="0" baseline="0" dirty="0">
                        <a:ln>
                          <a:noFill/>
                        </a:ln>
                        <a:solidFill>
                          <a:srgbClr val="4F6228"/>
                        </a:solidFill>
                        <a:effectLst/>
                        <a:latin typeface="Calibri" pitchFamily="34" charset="0"/>
                        <a:ea typeface="ＭＳ Ｐゴシック" pitchFamily="34" charset="-128"/>
                        <a:cs typeface="+mn-cs"/>
                      </a:endParaRPr>
                    </a:p>
                  </a:txBody>
                  <a:tcPr marL="45720" marR="4572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a:ea typeface="+mn-ea"/>
                          <a:cs typeface="+mn-cs"/>
                        </a:rPr>
                        <a:t>S1-233227</a:t>
                      </a:r>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a:txBody>
                  <a:tcPr marL="0" marR="0" marT="0"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algn="l" fontAlgn="t"/>
                      <a:r>
                        <a:rPr lang="en-US" sz="1200" b="0" i="0" u="none" strike="noStrike" dirty="0">
                          <a:solidFill>
                            <a:schemeClr val="tx1"/>
                          </a:solidFill>
                          <a:effectLst/>
                          <a:latin typeface="Arial" panose="020B0604020202020204" pitchFamily="34" charset="0"/>
                        </a:rPr>
                        <a:t>Correction of requirement in subclause 6.3 (Multiple access technologies)</a:t>
                      </a:r>
                      <a:endParaRPr lang="en-GB" sz="1200" b="0" i="0" u="none" strike="noStrike" dirty="0">
                        <a:solidFill>
                          <a:schemeClr val="tx1"/>
                        </a:solidFill>
                        <a:effectLst/>
                        <a:latin typeface="Arial" panose="020B0604020202020204" pitchFamily="34" charset="0"/>
                      </a:endParaRPr>
                    </a:p>
                  </a:txBody>
                  <a:tcPr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en-GB" altLang="nl-NL" sz="1200" b="0" i="0" u="none" strike="noStrike" kern="1200" cap="none" spc="0" normalizeH="0" baseline="0" noProof="0" dirty="0">
                          <a:ln>
                            <a:noFill/>
                          </a:ln>
                          <a:solidFill>
                            <a:prstClr val="black"/>
                          </a:solidFill>
                          <a:effectLst/>
                          <a:uLnTx/>
                          <a:uFillTx/>
                          <a:latin typeface="Calibri" pitchFamily="34" charset="0"/>
                          <a:ea typeface="ＭＳ Ｐゴシック" pitchFamily="34" charset="-128"/>
                          <a:cs typeface="+mn-cs"/>
                        </a:rPr>
                        <a:t>TEI19</a:t>
                      </a:r>
                    </a:p>
                  </a:txBody>
                  <a:tcPr marL="46800" marR="46800" marT="46663" marB="46663"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296" rtl="0" eaLnBrk="1" fontAlgn="t" latinLnBrk="0" hangingPunct="1">
                        <a:lnSpc>
                          <a:spcPct val="100000"/>
                        </a:lnSpc>
                        <a:spcBef>
                          <a:spcPct val="0"/>
                        </a:spcBef>
                        <a:spcAft>
                          <a:spcPct val="0"/>
                        </a:spcAft>
                        <a:buClrTx/>
                        <a:buSzTx/>
                        <a:buFontTx/>
                        <a:buNone/>
                        <a:tabLst/>
                        <a:defRPr/>
                      </a:pPr>
                      <a:r>
                        <a:rPr kumimoji="1" lang="en-GB" sz="1200" b="0" i="0" u="none" strike="noStrike" kern="1200" cap="none" spc="0" normalizeH="0" baseline="0" noProof="0" dirty="0">
                          <a:ln>
                            <a:noFill/>
                          </a:ln>
                          <a:solidFill>
                            <a:prstClr val="black"/>
                          </a:solidFill>
                          <a:effectLst/>
                          <a:uLnTx/>
                          <a:uFillTx/>
                          <a:latin typeface="Calibri" pitchFamily="34" charset="0"/>
                          <a:ea typeface="ＭＳ Ｐゴシック" pitchFamily="34" charset="-128"/>
                          <a:cs typeface="+mn-cs"/>
                        </a:rPr>
                        <a:t>22.261</a:t>
                      </a:r>
                    </a:p>
                  </a:txBody>
                  <a:tcPr marL="46800" marR="46800" marT="46663" marB="46663"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kumimoji="1" lang="en-GB" sz="1200" b="0" i="0" u="none" strike="noStrike" kern="1200" cap="none" spc="0" normalizeH="0" baseline="0" dirty="0">
                          <a:ln>
                            <a:noFill/>
                          </a:ln>
                          <a:solidFill>
                            <a:schemeClr val="tx1"/>
                          </a:solidFill>
                          <a:effectLst/>
                          <a:uLnTx/>
                          <a:uFillTx/>
                          <a:latin typeface="Calibri" pitchFamily="34" charset="0"/>
                          <a:ea typeface="ＭＳ Ｐゴシック" pitchFamily="34" charset="-128"/>
                          <a:cs typeface="+mn-cs"/>
                        </a:rPr>
                        <a:t>0754r1</a:t>
                      </a:r>
                    </a:p>
                  </a:txBody>
                  <a:tcPr marL="0" marR="0" marT="0"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nl-NL" sz="1200" b="0" i="0" u="none" strike="noStrike" kern="1200" cap="none" spc="0" normalizeH="0" baseline="0" noProof="0" dirty="0">
                          <a:ln>
                            <a:noFill/>
                          </a:ln>
                          <a:solidFill>
                            <a:prstClr val="black"/>
                          </a:solidFill>
                          <a:effectLst/>
                          <a:uLnTx/>
                          <a:uFillTx/>
                          <a:latin typeface="Calibri" pitchFamily="34" charset="0"/>
                          <a:ea typeface="ＭＳ Ｐゴシック" pitchFamily="34" charset="-128"/>
                          <a:cs typeface="+mn-cs"/>
                        </a:rPr>
                        <a:t>Rel-19</a:t>
                      </a:r>
                    </a:p>
                  </a:txBody>
                  <a:tcPr marL="46800" marR="46800" marT="46663" marB="46663"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3952931106"/>
                  </a:ext>
                </a:extLst>
              </a:tr>
            </a:tbl>
          </a:graphicData>
        </a:graphic>
      </p:graphicFrame>
      <p:sp>
        <p:nvSpPr>
          <p:cNvPr id="8" name="Content Placeholder 7">
            <a:extLst>
              <a:ext uri="{FF2B5EF4-FFF2-40B4-BE49-F238E27FC236}">
                <a16:creationId xmlns:a16="http://schemas.microsoft.com/office/drawing/2014/main" id="{81E53B8A-9CE6-4CAE-9485-21D45943F17B}"/>
              </a:ext>
            </a:extLst>
          </p:cNvPr>
          <p:cNvSpPr txBox="1">
            <a:spLocks/>
          </p:cNvSpPr>
          <p:nvPr/>
        </p:nvSpPr>
        <p:spPr>
          <a:xfrm>
            <a:off x="419098" y="2401319"/>
            <a:ext cx="8250237" cy="403936"/>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en-US" altLang="en-US" sz="1600" b="1" i="1" dirty="0">
                <a:solidFill>
                  <a:srgbClr val="FF0000"/>
                </a:solidFill>
                <a:cs typeface="Arial" panose="020B0604020202020204" pitchFamily="34" charset="0"/>
              </a:rPr>
              <a:t>Quality improvements</a:t>
            </a:r>
            <a:endParaRPr lang="en-US" sz="900" dirty="0"/>
          </a:p>
          <a:p>
            <a:pPr lvl="1" indent="0">
              <a:buNone/>
            </a:pPr>
            <a:endParaRPr lang="en-US" altLang="en-US" sz="1000" dirty="0"/>
          </a:p>
        </p:txBody>
      </p:sp>
    </p:spTree>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6682ED-7888-4AE5-9E14-11F8B8D4FAA1}"/>
              </a:ext>
            </a:extLst>
          </p:cNvPr>
          <p:cNvSpPr>
            <a:spLocks noGrp="1"/>
          </p:cNvSpPr>
          <p:nvPr>
            <p:ph type="ctrTitle"/>
          </p:nvPr>
        </p:nvSpPr>
        <p:spPr>
          <a:xfrm>
            <a:off x="722313" y="1927225"/>
            <a:ext cx="7772400" cy="1101725"/>
          </a:xfrm>
        </p:spPr>
        <p:txBody>
          <a:bodyPr>
            <a:normAutofit fontScale="90000"/>
          </a:bodyPr>
          <a:lstStyle/>
          <a:p>
            <a:pPr>
              <a:defRPr/>
            </a:pPr>
            <a:r>
              <a:rPr lang="en-US" sz="4000" b="1" i="1" dirty="0">
                <a:effectLst>
                  <a:outerShdw blurRad="38100" dist="38100" dir="2700000" algn="tl">
                    <a:srgbClr val="C0C0C0"/>
                  </a:outerShdw>
                </a:effectLst>
                <a:ea typeface="ＭＳ Ｐゴシック" charset="0"/>
              </a:rPr>
              <a:t>Work Summary:</a:t>
            </a:r>
            <a:br>
              <a:rPr lang="en-US" sz="4000" b="1" i="1" dirty="0">
                <a:effectLst>
                  <a:outerShdw blurRad="38100" dist="38100" dir="2700000" algn="tl">
                    <a:srgbClr val="C0C0C0"/>
                  </a:outerShdw>
                </a:effectLst>
                <a:ea typeface="ＭＳ Ｐゴシック" charset="0"/>
              </a:rPr>
            </a:br>
            <a:r>
              <a:rPr lang="en-US" sz="4000" b="1" i="1" dirty="0">
                <a:effectLst>
                  <a:outerShdw blurRad="38100" dist="38100" dir="2700000" algn="tl">
                    <a:srgbClr val="C0C0C0"/>
                  </a:outerShdw>
                </a:effectLst>
                <a:ea typeface="ＭＳ Ｐゴシック" charset="0"/>
              </a:rPr>
              <a:t>Rel-19 Work</a:t>
            </a:r>
            <a:endParaRPr lang="en-GB" sz="4000" b="1" i="1" dirty="0">
              <a:effectLst>
                <a:outerShdw blurRad="38100" dist="38100" dir="2700000" algn="tl">
                  <a:srgbClr val="C0C0C0"/>
                </a:outerShdw>
              </a:effectLst>
              <a:ea typeface="ＭＳ Ｐゴシック" charset="0"/>
            </a:endParaRPr>
          </a:p>
        </p:txBody>
      </p:sp>
    </p:spTree>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 name="Table 14">
            <a:extLst>
              <a:ext uri="{FF2B5EF4-FFF2-40B4-BE49-F238E27FC236}">
                <a16:creationId xmlns:a16="http://schemas.microsoft.com/office/drawing/2014/main" id="{D565EA47-4EB6-4B37-8B0C-624AA1A870F3}"/>
              </a:ext>
            </a:extLst>
          </p:cNvPr>
          <p:cNvGraphicFramePr>
            <a:graphicFrameLocks noGrp="1"/>
          </p:cNvGraphicFramePr>
          <p:nvPr>
            <p:extLst>
              <p:ext uri="{D42A27DB-BD31-4B8C-83A1-F6EECF244321}">
                <p14:modId xmlns:p14="http://schemas.microsoft.com/office/powerpoint/2010/main" val="2923916373"/>
              </p:ext>
            </p:extLst>
          </p:nvPr>
        </p:nvGraphicFramePr>
        <p:xfrm>
          <a:off x="184958" y="941782"/>
          <a:ext cx="8649978" cy="3881630"/>
        </p:xfrm>
        <a:graphic>
          <a:graphicData uri="http://schemas.openxmlformats.org/drawingml/2006/table">
            <a:tbl>
              <a:tblPr firstRow="1" firstCol="1" bandRow="1">
                <a:tableStyleId>{F5AB1C69-6EDB-4FF4-983F-18BD219EF322}</a:tableStyleId>
              </a:tblPr>
              <a:tblGrid>
                <a:gridCol w="543616">
                  <a:extLst>
                    <a:ext uri="{9D8B030D-6E8A-4147-A177-3AD203B41FA5}">
                      <a16:colId xmlns:a16="http://schemas.microsoft.com/office/drawing/2014/main" val="20000"/>
                    </a:ext>
                  </a:extLst>
                </a:gridCol>
                <a:gridCol w="3270055">
                  <a:extLst>
                    <a:ext uri="{9D8B030D-6E8A-4147-A177-3AD203B41FA5}">
                      <a16:colId xmlns:a16="http://schemas.microsoft.com/office/drawing/2014/main" val="20001"/>
                    </a:ext>
                  </a:extLst>
                </a:gridCol>
                <a:gridCol w="939605">
                  <a:extLst>
                    <a:ext uri="{9D8B030D-6E8A-4147-A177-3AD203B41FA5}">
                      <a16:colId xmlns:a16="http://schemas.microsoft.com/office/drawing/2014/main" val="20002"/>
                    </a:ext>
                  </a:extLst>
                </a:gridCol>
                <a:gridCol w="692256">
                  <a:extLst>
                    <a:ext uri="{9D8B030D-6E8A-4147-A177-3AD203B41FA5}">
                      <a16:colId xmlns:a16="http://schemas.microsoft.com/office/drawing/2014/main" val="20003"/>
                    </a:ext>
                  </a:extLst>
                </a:gridCol>
                <a:gridCol w="473228">
                  <a:extLst>
                    <a:ext uri="{9D8B030D-6E8A-4147-A177-3AD203B41FA5}">
                      <a16:colId xmlns:a16="http://schemas.microsoft.com/office/drawing/2014/main" val="20004"/>
                    </a:ext>
                  </a:extLst>
                </a:gridCol>
                <a:gridCol w="551565">
                  <a:extLst>
                    <a:ext uri="{9D8B030D-6E8A-4147-A177-3AD203B41FA5}">
                      <a16:colId xmlns:a16="http://schemas.microsoft.com/office/drawing/2014/main" val="20005"/>
                    </a:ext>
                  </a:extLst>
                </a:gridCol>
                <a:gridCol w="551565">
                  <a:extLst>
                    <a:ext uri="{9D8B030D-6E8A-4147-A177-3AD203B41FA5}">
                      <a16:colId xmlns:a16="http://schemas.microsoft.com/office/drawing/2014/main" val="20006"/>
                    </a:ext>
                  </a:extLst>
                </a:gridCol>
                <a:gridCol w="1628088">
                  <a:extLst>
                    <a:ext uri="{9D8B030D-6E8A-4147-A177-3AD203B41FA5}">
                      <a16:colId xmlns:a16="http://schemas.microsoft.com/office/drawing/2014/main" val="20007"/>
                    </a:ext>
                  </a:extLst>
                </a:gridCol>
              </a:tblGrid>
              <a:tr h="124870">
                <a:tc>
                  <a:txBody>
                    <a:bodyPr/>
                    <a:lstStyle/>
                    <a:p>
                      <a:pPr algn="ctr">
                        <a:lnSpc>
                          <a:spcPct val="107000"/>
                        </a:lnSpc>
                        <a:spcAft>
                          <a:spcPts val="800"/>
                        </a:spcAft>
                      </a:pPr>
                      <a:r>
                        <a:rPr lang="en-GB" sz="1050" dirty="0"/>
                        <a:t>UID</a:t>
                      </a:r>
                    </a:p>
                  </a:txBody>
                  <a:tcPr marL="27002" marR="27002" marT="0" marB="0" anchor="ctr"/>
                </a:tc>
                <a:tc>
                  <a:txBody>
                    <a:bodyPr/>
                    <a:lstStyle/>
                    <a:p>
                      <a:pPr algn="ctr">
                        <a:lnSpc>
                          <a:spcPct val="107000"/>
                        </a:lnSpc>
                        <a:spcAft>
                          <a:spcPts val="800"/>
                        </a:spcAft>
                      </a:pPr>
                      <a:r>
                        <a:rPr lang="en-GB" sz="1050" dirty="0"/>
                        <a:t>Name</a:t>
                      </a:r>
                    </a:p>
                  </a:txBody>
                  <a:tcPr marL="27002" marR="27002" marT="0" marB="0" anchor="ctr"/>
                </a:tc>
                <a:tc>
                  <a:txBody>
                    <a:bodyPr/>
                    <a:lstStyle/>
                    <a:p>
                      <a:pPr algn="ctr">
                        <a:lnSpc>
                          <a:spcPct val="107000"/>
                        </a:lnSpc>
                        <a:spcAft>
                          <a:spcPts val="800"/>
                        </a:spcAft>
                      </a:pPr>
                      <a:r>
                        <a:rPr lang="en-GB" sz="1050" dirty="0"/>
                        <a:t>Acronym</a:t>
                      </a:r>
                    </a:p>
                  </a:txBody>
                  <a:tcPr marL="27002" marR="27002" marT="0" marB="0" anchor="ctr"/>
                </a:tc>
                <a:tc>
                  <a:txBody>
                    <a:bodyPr/>
                    <a:lstStyle/>
                    <a:p>
                      <a:pPr algn="ctr">
                        <a:lnSpc>
                          <a:spcPct val="107000"/>
                        </a:lnSpc>
                        <a:spcAft>
                          <a:spcPts val="800"/>
                        </a:spcAft>
                      </a:pPr>
                      <a:r>
                        <a:rPr lang="en-GB" sz="1050" dirty="0"/>
                        <a:t>Target </a:t>
                      </a:r>
                    </a:p>
                  </a:txBody>
                  <a:tcPr marL="27002" marR="27002" marT="0" marB="0" anchor="ctr"/>
                </a:tc>
                <a:tc>
                  <a:txBody>
                    <a:bodyPr/>
                    <a:lstStyle/>
                    <a:p>
                      <a:pPr algn="ctr">
                        <a:lnSpc>
                          <a:spcPct val="107000"/>
                        </a:lnSpc>
                        <a:spcAft>
                          <a:spcPts val="800"/>
                        </a:spcAft>
                      </a:pPr>
                      <a:r>
                        <a:rPr lang="en-GB" sz="1050" dirty="0"/>
                        <a:t>Old %</a:t>
                      </a:r>
                    </a:p>
                  </a:txBody>
                  <a:tcPr marL="27002" marR="27002" marT="0" marB="0" anchor="ctr"/>
                </a:tc>
                <a:tc>
                  <a:txBody>
                    <a:bodyPr/>
                    <a:lstStyle/>
                    <a:p>
                      <a:pPr algn="ctr">
                        <a:lnSpc>
                          <a:spcPct val="107000"/>
                        </a:lnSpc>
                        <a:spcAft>
                          <a:spcPts val="800"/>
                        </a:spcAft>
                      </a:pPr>
                      <a:r>
                        <a:rPr lang="en-GB" sz="1050" b="1" kern="1200" dirty="0">
                          <a:solidFill>
                            <a:schemeClr val="lt1"/>
                          </a:solidFill>
                          <a:latin typeface="+mn-lt"/>
                          <a:ea typeface="+mn-ea"/>
                          <a:cs typeface="+mn-cs"/>
                        </a:rPr>
                        <a:t>WID</a:t>
                      </a:r>
                      <a:endParaRPr lang="en-GB" sz="1050" dirty="0">
                        <a:solidFill>
                          <a:srgbClr val="FF0000"/>
                        </a:solidFill>
                      </a:endParaRPr>
                    </a:p>
                  </a:txBody>
                  <a:tcPr marL="27002" marR="27002" marT="0" marB="0" anchor="ctr"/>
                </a:tc>
                <a:tc>
                  <a:txBody>
                    <a:bodyPr/>
                    <a:lstStyle/>
                    <a:p>
                      <a:pPr algn="ctr">
                        <a:lnSpc>
                          <a:spcPct val="107000"/>
                        </a:lnSpc>
                        <a:spcAft>
                          <a:spcPts val="800"/>
                        </a:spcAft>
                      </a:pPr>
                      <a:r>
                        <a:rPr lang="en-GB" sz="1050" dirty="0">
                          <a:solidFill>
                            <a:srgbClr val="FF0000"/>
                          </a:solidFill>
                        </a:rPr>
                        <a:t>New %</a:t>
                      </a:r>
                      <a:endParaRPr lang="en-GB" sz="1050" b="1" kern="1200" dirty="0">
                        <a:solidFill>
                          <a:schemeClr val="lt1"/>
                        </a:solidFill>
                        <a:latin typeface="+mn-lt"/>
                        <a:ea typeface="+mn-ea"/>
                        <a:cs typeface="+mn-cs"/>
                      </a:endParaRPr>
                    </a:p>
                  </a:txBody>
                  <a:tcPr marL="27002" marR="27002" marT="0" marB="0" anchor="ctr"/>
                </a:tc>
                <a:tc>
                  <a:txBody>
                    <a:bodyPr/>
                    <a:lstStyle/>
                    <a:p>
                      <a:pPr algn="ctr">
                        <a:lnSpc>
                          <a:spcPct val="107000"/>
                        </a:lnSpc>
                        <a:spcAft>
                          <a:spcPts val="800"/>
                        </a:spcAft>
                      </a:pPr>
                      <a:r>
                        <a:rPr lang="en-GB" sz="1050" dirty="0">
                          <a:solidFill>
                            <a:srgbClr val="FF0000"/>
                          </a:solidFill>
                        </a:rPr>
                        <a:t>Change or comment</a:t>
                      </a:r>
                    </a:p>
                  </a:txBody>
                  <a:tcPr marL="27002" marR="27002" marT="0" marB="0" anchor="ctr"/>
                </a:tc>
                <a:extLst>
                  <a:ext uri="{0D108BD9-81ED-4DB2-BD59-A6C34878D82A}">
                    <a16:rowId xmlns:a16="http://schemas.microsoft.com/office/drawing/2014/main" val="10000"/>
                  </a:ext>
                </a:extLst>
              </a:tr>
              <a:tr h="235739">
                <a:tc>
                  <a:txBody>
                    <a:bodyPr/>
                    <a:lstStyle/>
                    <a:p>
                      <a:pPr algn="ctr" fontAlgn="t"/>
                      <a:r>
                        <a:rPr lang="en-GB" sz="800" b="0" i="0" u="none" strike="noStrike" dirty="0">
                          <a:solidFill>
                            <a:srgbClr val="000000"/>
                          </a:solidFill>
                          <a:effectLst/>
                          <a:latin typeface="Arial" panose="020B0604020202020204" pitchFamily="34" charset="0"/>
                        </a:rPr>
                        <a:t>950003</a:t>
                      </a:r>
                    </a:p>
                  </a:txBody>
                  <a:tcPr marL="7144" marR="7144" marT="7144" marB="0" anchor="ctr"/>
                </a:tc>
                <a:tc>
                  <a:txBody>
                    <a:bodyPr/>
                    <a:lstStyle/>
                    <a:p>
                      <a:pPr algn="l" fontAlgn="t"/>
                      <a:r>
                        <a:rPr lang="en-GB" sz="900" b="1" i="0" u="none" strike="noStrike" kern="1200" dirty="0">
                          <a:solidFill>
                            <a:srgbClr val="0000FF"/>
                          </a:solidFill>
                          <a:effectLst/>
                          <a:latin typeface="Arial" panose="020B0604020202020204" pitchFamily="34" charset="0"/>
                          <a:ea typeface="+mn-ea"/>
                          <a:cs typeface="+mn-cs"/>
                        </a:rPr>
                        <a:t>Study on Integrated Sensing and Communication </a:t>
                      </a:r>
                    </a:p>
                  </a:txBody>
                  <a:tcPr marL="45720" marR="45720" anchor="ctr"/>
                </a:tc>
                <a:tc>
                  <a:txBody>
                    <a:bodyPr/>
                    <a:lstStyle/>
                    <a:p>
                      <a:pPr algn="ctr" fontAlgn="t"/>
                      <a:r>
                        <a:rPr lang="en-GB" sz="800" b="0" i="0" u="none" strike="noStrike" dirty="0" err="1">
                          <a:solidFill>
                            <a:srgbClr val="000000"/>
                          </a:solidFill>
                          <a:effectLst/>
                          <a:latin typeface="Arial" panose="020B0604020202020204" pitchFamily="34" charset="0"/>
                        </a:rPr>
                        <a:t>FS_Sensing</a:t>
                      </a:r>
                      <a:endParaRPr lang="en-GB" sz="800" b="0" i="0" u="none" strike="noStrike" dirty="0">
                        <a:solidFill>
                          <a:srgbClr val="000000"/>
                        </a:solidFill>
                        <a:effectLst/>
                        <a:latin typeface="Arial" panose="020B0604020202020204" pitchFamily="34" charset="0"/>
                      </a:endParaRPr>
                    </a:p>
                  </a:txBody>
                  <a:tcPr marL="7144" marR="7144" marT="7144" marB="0" anchor="ctr"/>
                </a:tc>
                <a:tc>
                  <a:txBody>
                    <a:bodyPr/>
                    <a:lstStyle/>
                    <a:p>
                      <a:pPr algn="ctr" fontAlgn="t"/>
                      <a:r>
                        <a:rPr lang="en-GB" sz="800" b="0" i="0" u="none" strike="noStrike" dirty="0">
                          <a:solidFill>
                            <a:srgbClr val="000000"/>
                          </a:solidFill>
                          <a:effectLst/>
                          <a:latin typeface="Arial" panose="020B0604020202020204" pitchFamily="34" charset="0"/>
                        </a:rPr>
                        <a:t>06/06/2023</a:t>
                      </a:r>
                    </a:p>
                  </a:txBody>
                  <a:tcPr marL="7144" marR="7144" marT="7144" marB="0" anchor="ctr"/>
                </a:tc>
                <a:tc>
                  <a:txBody>
                    <a:bodyPr/>
                    <a:lstStyle/>
                    <a:p>
                      <a:pPr algn="ctr" fontAlgn="t"/>
                      <a:r>
                        <a:rPr lang="en-GB" sz="800" b="0" i="0" u="none" strike="noStrike" dirty="0">
                          <a:solidFill>
                            <a:srgbClr val="000000"/>
                          </a:solidFill>
                          <a:effectLst/>
                          <a:latin typeface="Arial" panose="020B0604020202020204" pitchFamily="34" charset="0"/>
                        </a:rPr>
                        <a:t>100%</a:t>
                      </a:r>
                    </a:p>
                  </a:txBody>
                  <a:tcPr marL="7144" marR="7144" marT="7144" marB="0" anchor="ctr"/>
                </a:tc>
                <a:tc>
                  <a:txBody>
                    <a:bodyPr/>
                    <a:lstStyle/>
                    <a:p>
                      <a:pPr algn="ctr" fontAlgn="t"/>
                      <a:r>
                        <a:rPr lang="en-GB" sz="900" b="0" i="0" u="sng" strike="noStrike" kern="1200" dirty="0">
                          <a:solidFill>
                            <a:srgbClr val="0563C1"/>
                          </a:solidFill>
                          <a:effectLst/>
                          <a:latin typeface="Calibri" panose="020F0502020204030204" pitchFamily="34" charset="0"/>
                          <a:ea typeface="+mn-ea"/>
                          <a:cs typeface="+mn-cs"/>
                          <a:hlinkClick r:id="rId2">
                            <a:extLst>
                              <a:ext uri="{A12FA001-AC4F-418D-AE19-62706E023703}">
                                <ahyp:hlinkClr xmlns:ahyp="http://schemas.microsoft.com/office/drawing/2018/hyperlinkcolor" val="tx"/>
                              </a:ext>
                            </a:extLst>
                          </a:hlinkClick>
                        </a:rPr>
                        <a:t>SP-220717</a:t>
                      </a:r>
                      <a:endParaRPr lang="en-GB" sz="900" b="0" i="0" u="sng" strike="noStrike" kern="1200" dirty="0">
                        <a:solidFill>
                          <a:srgbClr val="0563C1"/>
                        </a:solidFill>
                        <a:effectLst/>
                        <a:latin typeface="Calibri" panose="020F0502020204030204" pitchFamily="34" charset="0"/>
                        <a:ea typeface="+mn-ea"/>
                        <a:cs typeface="+mn-cs"/>
                      </a:endParaRPr>
                    </a:p>
                  </a:txBody>
                  <a:tcPr marL="7144" marR="7144" marT="7144" marB="0" anchor="ctr"/>
                </a:tc>
                <a:tc>
                  <a:txBody>
                    <a:bodyPr/>
                    <a:lstStyle/>
                    <a:p>
                      <a:pPr algn="ctr">
                        <a:lnSpc>
                          <a:spcPct val="107000"/>
                        </a:lnSpc>
                        <a:spcAft>
                          <a:spcPts val="800"/>
                        </a:spcAft>
                      </a:pPr>
                      <a:r>
                        <a:rPr lang="en-GB" sz="900" b="1" dirty="0">
                          <a:solidFill>
                            <a:srgbClr val="FF0000"/>
                          </a:solidFill>
                        </a:rPr>
                        <a:t>-</a:t>
                      </a:r>
                      <a:endParaRPr lang="en-GB" sz="800" b="1" dirty="0">
                        <a:solidFill>
                          <a:srgbClr val="FF0000"/>
                        </a:solidFill>
                      </a:endParaRPr>
                    </a:p>
                  </a:txBody>
                  <a:tcPr marL="27002" marR="27002" marT="0" marB="0" anchor="ctr"/>
                </a:tc>
                <a:tc>
                  <a:txBody>
                    <a:bodyPr/>
                    <a:lstStyle/>
                    <a:p>
                      <a:pPr algn="ctr" fontAlgn="ctr"/>
                      <a:r>
                        <a:rPr lang="en-GB" sz="800" b="0" i="0" u="none" strike="noStrike" kern="1200" dirty="0">
                          <a:solidFill>
                            <a:srgbClr val="FF0000"/>
                          </a:solidFill>
                          <a:effectLst/>
                          <a:latin typeface="Arial" panose="020B0604020202020204" pitchFamily="34" charset="0"/>
                          <a:ea typeface="+mn-ea"/>
                          <a:cs typeface="+mn-cs"/>
                        </a:rPr>
                        <a:t>TR 22.837 approved at SA#100</a:t>
                      </a:r>
                    </a:p>
                  </a:txBody>
                  <a:tcPr marL="9525" marR="9525" marT="9519" marB="0" anchor="ctr"/>
                </a:tc>
                <a:extLst>
                  <a:ext uri="{0D108BD9-81ED-4DB2-BD59-A6C34878D82A}">
                    <a16:rowId xmlns:a16="http://schemas.microsoft.com/office/drawing/2014/main" val="2989293259"/>
                  </a:ext>
                </a:extLst>
              </a:tr>
              <a:tr h="167164">
                <a:tc>
                  <a:txBody>
                    <a:bodyPr/>
                    <a:lstStyle/>
                    <a:p>
                      <a:pPr algn="ctr" fontAlgn="t"/>
                      <a:r>
                        <a:rPr lang="en-GB" sz="800" b="0" i="0" u="none" strike="noStrike" dirty="0">
                          <a:solidFill>
                            <a:srgbClr val="000000"/>
                          </a:solidFill>
                          <a:effectLst/>
                          <a:latin typeface="Arial" panose="020B0604020202020204" pitchFamily="34" charset="0"/>
                        </a:rPr>
                        <a:t>1000026</a:t>
                      </a:r>
                    </a:p>
                  </a:txBody>
                  <a:tcPr marL="7144" marR="7144" marT="7144" marB="0" anchor="ctr"/>
                </a:tc>
                <a:tc>
                  <a:txBody>
                    <a:bodyPr/>
                    <a:lstStyle/>
                    <a:p>
                      <a:pPr algn="l" fontAlgn="t"/>
                      <a:r>
                        <a:rPr lang="en-GB" sz="900" b="1" i="0" u="none" strike="noStrike" kern="1200" dirty="0">
                          <a:solidFill>
                            <a:srgbClr val="0000FF"/>
                          </a:solidFill>
                          <a:effectLst/>
                          <a:latin typeface="Arial" panose="020B0604020202020204" pitchFamily="34" charset="0"/>
                          <a:ea typeface="+mn-ea"/>
                          <a:cs typeface="+mn-cs"/>
                        </a:rPr>
                        <a:t>Integrated Sensing and Communication </a:t>
                      </a:r>
                    </a:p>
                  </a:txBody>
                  <a:tcPr marL="45720" marR="45720" anchor="ctr"/>
                </a:tc>
                <a:tc>
                  <a:txBody>
                    <a:bodyPr/>
                    <a:lstStyle/>
                    <a:p>
                      <a:pPr algn="ctr" fontAlgn="t"/>
                      <a:r>
                        <a:rPr lang="en-GB" sz="800" b="0" i="0" u="none" strike="noStrike" dirty="0">
                          <a:solidFill>
                            <a:srgbClr val="000000"/>
                          </a:solidFill>
                          <a:effectLst/>
                          <a:latin typeface="Arial" panose="020B0604020202020204" pitchFamily="34" charset="0"/>
                        </a:rPr>
                        <a:t>Sensing</a:t>
                      </a:r>
                    </a:p>
                  </a:txBody>
                  <a:tcPr marL="7144" marR="7144" marT="7144" marB="0" anchor="ctr"/>
                </a:tc>
                <a:tc>
                  <a:txBody>
                    <a:bodyPr/>
                    <a:lstStyle/>
                    <a:p>
                      <a:pPr algn="ctr" fontAlgn="t"/>
                      <a:r>
                        <a:rPr lang="en-GB" sz="800" b="0" i="0" u="none" strike="noStrike" dirty="0">
                          <a:solidFill>
                            <a:srgbClr val="000000"/>
                          </a:solidFill>
                          <a:effectLst/>
                          <a:latin typeface="Arial" panose="020B0604020202020204" pitchFamily="34" charset="0"/>
                        </a:rPr>
                        <a:t>12/12/2023</a:t>
                      </a:r>
                    </a:p>
                  </a:txBody>
                  <a:tcPr marL="7144" marR="7144" marT="7144" marB="0" anchor="ctr"/>
                </a:tc>
                <a:tc>
                  <a:txBody>
                    <a:bodyPr/>
                    <a:lstStyle/>
                    <a:p>
                      <a:pPr algn="ctr" fontAlgn="t"/>
                      <a:r>
                        <a:rPr lang="en-GB" sz="800" b="0" i="0" u="none" strike="noStrike" dirty="0">
                          <a:solidFill>
                            <a:srgbClr val="000000"/>
                          </a:solidFill>
                          <a:effectLst/>
                          <a:latin typeface="Arial" panose="020B0604020202020204" pitchFamily="34" charset="0"/>
                        </a:rPr>
                        <a:t>80%</a:t>
                      </a:r>
                    </a:p>
                  </a:txBody>
                  <a:tcPr marL="7144" marR="7144" marT="7144" marB="0" anchor="ctr"/>
                </a:tc>
                <a:tc>
                  <a:txBody>
                    <a:bodyPr/>
                    <a:lstStyle/>
                    <a:p>
                      <a:pPr algn="ctr" fontAlgn="t"/>
                      <a:r>
                        <a:rPr lang="en-GB" sz="900" b="0" i="0" u="sng" strike="noStrike" kern="1200" dirty="0">
                          <a:solidFill>
                            <a:srgbClr val="0563C1"/>
                          </a:solidFill>
                          <a:effectLst/>
                          <a:latin typeface="Calibri" panose="020F0502020204030204" pitchFamily="34" charset="0"/>
                          <a:ea typeface="+mn-ea"/>
                          <a:cs typeface="+mn-cs"/>
                        </a:rPr>
                        <a:t>SP-230507</a:t>
                      </a:r>
                    </a:p>
                  </a:txBody>
                  <a:tcPr marL="7144" marR="7144" marT="7144" marB="0" anchor="ctr"/>
                </a:tc>
                <a:tc>
                  <a:txBody>
                    <a:bodyPr/>
                    <a:lstStyle/>
                    <a:p>
                      <a:pPr algn="ctr">
                        <a:lnSpc>
                          <a:spcPct val="107000"/>
                        </a:lnSpc>
                        <a:spcAft>
                          <a:spcPts val="800"/>
                        </a:spcAft>
                      </a:pPr>
                      <a:r>
                        <a:rPr lang="en-GB" sz="900" b="1" kern="1200" dirty="0">
                          <a:solidFill>
                            <a:srgbClr val="FF0000"/>
                          </a:solidFill>
                          <a:latin typeface="+mn-lt"/>
                          <a:ea typeface="+mn-ea"/>
                          <a:cs typeface="+mn-cs"/>
                        </a:rPr>
                        <a:t>100%</a:t>
                      </a:r>
                    </a:p>
                  </a:txBody>
                  <a:tcPr marL="27002" marR="27002" marT="0" marB="0" anchor="ctr"/>
                </a:tc>
                <a:tc>
                  <a:txBody>
                    <a:bodyPr/>
                    <a:lstStyle/>
                    <a:p>
                      <a:pPr marL="0" algn="ctr" defTabSz="914296" rtl="0" eaLnBrk="1" fontAlgn="ctr" latinLnBrk="0" hangingPunct="1">
                        <a:lnSpc>
                          <a:spcPct val="107000"/>
                        </a:lnSpc>
                        <a:spcAft>
                          <a:spcPts val="800"/>
                        </a:spcAft>
                      </a:pPr>
                      <a:r>
                        <a:rPr lang="en-GB" sz="800" b="0" i="0" u="none" strike="noStrike" kern="1200" dirty="0">
                          <a:solidFill>
                            <a:srgbClr val="FF0000"/>
                          </a:solidFill>
                          <a:effectLst/>
                          <a:latin typeface="Arial" panose="020B0604020202020204" pitchFamily="34" charset="0"/>
                          <a:ea typeface="+mn-ea"/>
                          <a:cs typeface="+mn-cs"/>
                        </a:rPr>
                        <a:t>TS 22.137 for approval</a:t>
                      </a:r>
                    </a:p>
                  </a:txBody>
                  <a:tcPr marL="9525" marR="9525" marT="9519" marB="0" anchor="ctr"/>
                </a:tc>
                <a:extLst>
                  <a:ext uri="{0D108BD9-81ED-4DB2-BD59-A6C34878D82A}">
                    <a16:rowId xmlns:a16="http://schemas.microsoft.com/office/drawing/2014/main" val="1428486372"/>
                  </a:ext>
                </a:extLst>
              </a:tr>
              <a:tr h="235739">
                <a:tc>
                  <a:txBody>
                    <a:bodyPr/>
                    <a:lstStyle/>
                    <a:p>
                      <a:pPr algn="ctr" fontAlgn="t"/>
                      <a:r>
                        <a:rPr lang="en-GB" sz="800" b="0" i="0" u="none" strike="noStrike" dirty="0">
                          <a:solidFill>
                            <a:srgbClr val="000000"/>
                          </a:solidFill>
                          <a:effectLst/>
                          <a:latin typeface="Arial" panose="020B0604020202020204" pitchFamily="34" charset="0"/>
                        </a:rPr>
                        <a:t>950004</a:t>
                      </a:r>
                    </a:p>
                  </a:txBody>
                  <a:tcPr marL="7144" marR="7144" marT="7144" marB="0" anchor="ctr"/>
                </a:tc>
                <a:tc>
                  <a:txBody>
                    <a:bodyPr/>
                    <a:lstStyle/>
                    <a:p>
                      <a:pPr algn="l" fontAlgn="t"/>
                      <a:r>
                        <a:rPr lang="en-GB" sz="900" b="1" i="0" u="none" strike="noStrike" kern="1200" dirty="0">
                          <a:solidFill>
                            <a:srgbClr val="0000FF"/>
                          </a:solidFill>
                          <a:effectLst/>
                          <a:latin typeface="Arial" panose="020B0604020202020204" pitchFamily="34" charset="0"/>
                          <a:ea typeface="+mn-ea"/>
                          <a:cs typeface="+mn-cs"/>
                        </a:rPr>
                        <a:t>Study on Ambient power-enabled Internet of Things </a:t>
                      </a:r>
                    </a:p>
                  </a:txBody>
                  <a:tcPr marL="45720" marR="45720" anchor="ctr"/>
                </a:tc>
                <a:tc>
                  <a:txBody>
                    <a:bodyPr/>
                    <a:lstStyle/>
                    <a:p>
                      <a:pPr algn="ctr" fontAlgn="t"/>
                      <a:r>
                        <a:rPr lang="en-GB" sz="800" b="0" i="0" u="none" strike="noStrike" dirty="0" err="1">
                          <a:solidFill>
                            <a:srgbClr val="000000"/>
                          </a:solidFill>
                          <a:effectLst/>
                          <a:latin typeface="Arial" panose="020B0604020202020204" pitchFamily="34" charset="0"/>
                        </a:rPr>
                        <a:t>FS_</a:t>
                      </a:r>
                      <a:r>
                        <a:rPr lang="en-GB" sz="800" b="0" i="0" u="none" strike="noStrike" kern="1200" dirty="0" err="1">
                          <a:solidFill>
                            <a:srgbClr val="000000"/>
                          </a:solidFill>
                          <a:effectLst/>
                          <a:latin typeface="Arial" panose="020B0604020202020204" pitchFamily="34" charset="0"/>
                          <a:ea typeface="+mn-ea"/>
                          <a:cs typeface="+mn-cs"/>
                        </a:rPr>
                        <a:t>AmbientIoT</a:t>
                      </a:r>
                      <a:endParaRPr lang="en-GB" sz="800" b="0" i="0" u="none" strike="noStrike" kern="1200" dirty="0">
                        <a:solidFill>
                          <a:srgbClr val="000000"/>
                        </a:solidFill>
                        <a:effectLst/>
                        <a:latin typeface="Arial" panose="020B0604020202020204" pitchFamily="34" charset="0"/>
                        <a:ea typeface="+mn-ea"/>
                        <a:cs typeface="+mn-cs"/>
                      </a:endParaRPr>
                    </a:p>
                  </a:txBody>
                  <a:tcPr marL="7144" marR="7144" marT="7144" marB="0" anchor="ctr"/>
                </a:tc>
                <a:tc>
                  <a:txBody>
                    <a:bodyPr/>
                    <a:lstStyle/>
                    <a:p>
                      <a:pPr algn="ctr" fontAlgn="t"/>
                      <a:r>
                        <a:rPr lang="en-GB" sz="800" b="0" i="0" u="none" strike="noStrike" dirty="0">
                          <a:solidFill>
                            <a:srgbClr val="000000"/>
                          </a:solidFill>
                          <a:effectLst/>
                          <a:latin typeface="Arial" panose="020B0604020202020204" pitchFamily="34" charset="0"/>
                        </a:rPr>
                        <a:t>03/03/2023</a:t>
                      </a:r>
                    </a:p>
                  </a:txBody>
                  <a:tcPr marL="7144" marR="7144" marT="7144" marB="0" anchor="ctr"/>
                </a:tc>
                <a:tc>
                  <a:txBody>
                    <a:bodyPr/>
                    <a:lstStyle/>
                    <a:p>
                      <a:pPr algn="ctr" fontAlgn="t"/>
                      <a:r>
                        <a:rPr lang="en-GB" sz="800" b="0" i="0" u="none" strike="noStrike" dirty="0">
                          <a:solidFill>
                            <a:srgbClr val="000000"/>
                          </a:solidFill>
                          <a:effectLst/>
                          <a:latin typeface="Arial" panose="020B0604020202020204" pitchFamily="34" charset="0"/>
                        </a:rPr>
                        <a:t>95%</a:t>
                      </a:r>
                    </a:p>
                  </a:txBody>
                  <a:tcPr marL="7144" marR="7144" marT="7144" marB="0" anchor="ctr"/>
                </a:tc>
                <a:tc>
                  <a:txBody>
                    <a:bodyPr/>
                    <a:lstStyle/>
                    <a:p>
                      <a:pPr algn="ctr" fontAlgn="t"/>
                      <a:r>
                        <a:rPr lang="en-GB" sz="900" b="0" i="0" u="sng" strike="noStrike" kern="1200" dirty="0">
                          <a:solidFill>
                            <a:srgbClr val="0563C1"/>
                          </a:solidFill>
                          <a:effectLst/>
                          <a:latin typeface="Calibri" panose="020F0502020204030204" pitchFamily="34" charset="0"/>
                          <a:ea typeface="+mn-ea"/>
                          <a:cs typeface="+mn-cs"/>
                          <a:hlinkClick r:id="rId3">
                            <a:extLst>
                              <a:ext uri="{A12FA001-AC4F-418D-AE19-62706E023703}">
                                <ahyp:hlinkClr xmlns:ahyp="http://schemas.microsoft.com/office/drawing/2018/hyperlinkcolor" val="tx"/>
                              </a:ext>
                            </a:extLst>
                          </a:hlinkClick>
                        </a:rPr>
                        <a:t>SP-220085</a:t>
                      </a:r>
                      <a:endParaRPr lang="en-GB" sz="900" b="0" i="0" u="sng" strike="noStrike" kern="1200" dirty="0">
                        <a:solidFill>
                          <a:srgbClr val="0563C1"/>
                        </a:solidFill>
                        <a:effectLst/>
                        <a:latin typeface="Calibri" panose="020F0502020204030204" pitchFamily="34" charset="0"/>
                        <a:ea typeface="+mn-ea"/>
                        <a:cs typeface="+mn-cs"/>
                      </a:endParaRPr>
                    </a:p>
                  </a:txBody>
                  <a:tcPr marL="7144" marR="7144" marT="7144" marB="0" anchor="ctr"/>
                </a:tc>
                <a:tc>
                  <a:txBody>
                    <a:bodyPr/>
                    <a:lstStyle/>
                    <a:p>
                      <a:pPr algn="ctr">
                        <a:lnSpc>
                          <a:spcPct val="107000"/>
                        </a:lnSpc>
                        <a:spcAft>
                          <a:spcPts val="800"/>
                        </a:spcAft>
                      </a:pPr>
                      <a:r>
                        <a:rPr lang="en-GB" sz="900" b="1" kern="1200" dirty="0">
                          <a:solidFill>
                            <a:srgbClr val="FF0000"/>
                          </a:solidFill>
                          <a:latin typeface="+mn-lt"/>
                          <a:ea typeface="+mn-ea"/>
                          <a:cs typeface="+mn-cs"/>
                        </a:rPr>
                        <a:t>100%</a:t>
                      </a:r>
                    </a:p>
                  </a:txBody>
                  <a:tcPr marL="27002" marR="27002" marT="0" marB="0" anchor="ctr"/>
                </a:tc>
                <a:tc>
                  <a:txBody>
                    <a:bodyPr/>
                    <a:lstStyle/>
                    <a:p>
                      <a:pPr algn="ctr" fontAlgn="ctr"/>
                      <a:r>
                        <a:rPr lang="en-US" altLang="zh-CN" sz="800" b="0" i="0" u="none" strike="noStrike" kern="1200" dirty="0">
                          <a:solidFill>
                            <a:srgbClr val="FF0000"/>
                          </a:solidFill>
                          <a:effectLst/>
                          <a:latin typeface="Arial" panose="020B0604020202020204" pitchFamily="34" charset="0"/>
                          <a:ea typeface="+mn-ea"/>
                          <a:cs typeface="+mn-cs"/>
                        </a:rPr>
                        <a:t>-</a:t>
                      </a:r>
                      <a:endParaRPr lang="en-GB" sz="800" b="0" i="0" u="none" strike="noStrike" kern="1200" dirty="0">
                        <a:solidFill>
                          <a:srgbClr val="FF0000"/>
                        </a:solidFill>
                        <a:effectLst/>
                        <a:latin typeface="Arial" panose="020B0604020202020204" pitchFamily="34" charset="0"/>
                        <a:ea typeface="+mn-ea"/>
                        <a:cs typeface="+mn-cs"/>
                      </a:endParaRPr>
                    </a:p>
                  </a:txBody>
                  <a:tcPr marL="9525" marR="9525" marT="9519" marB="0" anchor="ctr"/>
                </a:tc>
                <a:extLst>
                  <a:ext uri="{0D108BD9-81ED-4DB2-BD59-A6C34878D82A}">
                    <a16:rowId xmlns:a16="http://schemas.microsoft.com/office/drawing/2014/main" val="88478052"/>
                  </a:ext>
                </a:extLst>
              </a:tr>
              <a:tr h="235739">
                <a:tc>
                  <a:txBody>
                    <a:bodyPr/>
                    <a:lstStyle/>
                    <a:p>
                      <a:pPr algn="ctr" fontAlgn="t"/>
                      <a:r>
                        <a:rPr lang="nl-NL" sz="800" b="0" i="0" u="none" strike="noStrike" kern="1200" dirty="0">
                          <a:solidFill>
                            <a:srgbClr val="000000"/>
                          </a:solidFill>
                          <a:effectLst/>
                          <a:latin typeface="Arial" panose="020B0604020202020204" pitchFamily="34" charset="0"/>
                          <a:ea typeface="+mn-ea"/>
                          <a:cs typeface="+mn-cs"/>
                        </a:rPr>
                        <a:t>1020030</a:t>
                      </a:r>
                      <a:endParaRPr lang="en-GB" sz="800" b="0" i="0" u="none" strike="noStrike" kern="1200" dirty="0">
                        <a:solidFill>
                          <a:srgbClr val="000000"/>
                        </a:solidFill>
                        <a:effectLst/>
                        <a:latin typeface="Arial" panose="020B0604020202020204" pitchFamily="34" charset="0"/>
                        <a:ea typeface="+mn-ea"/>
                        <a:cs typeface="+mn-cs"/>
                      </a:endParaRPr>
                    </a:p>
                  </a:txBody>
                  <a:tcPr marL="9525" marR="9525" marT="9525" marB="0" anchor="ctr"/>
                </a:tc>
                <a:tc>
                  <a:txBody>
                    <a:bodyPr/>
                    <a:lstStyle/>
                    <a:p>
                      <a:pPr algn="l" fontAlgn="t"/>
                      <a:r>
                        <a:rPr lang="en-GB" sz="900" b="1" i="0" u="none" strike="noStrike" kern="1200" dirty="0">
                          <a:solidFill>
                            <a:srgbClr val="0000FF"/>
                          </a:solidFill>
                          <a:effectLst/>
                          <a:latin typeface="Arial" panose="020B0604020202020204" pitchFamily="34" charset="0"/>
                          <a:ea typeface="+mn-ea"/>
                          <a:cs typeface="+mn-cs"/>
                        </a:rPr>
                        <a:t> Ambient power-enabled Internet of Things </a:t>
                      </a:r>
                    </a:p>
                  </a:txBody>
                  <a:tcPr marL="9525" marR="9525" marT="9525" marB="0" anchor="ctr"/>
                </a:tc>
                <a:tc>
                  <a:txBody>
                    <a:bodyPr/>
                    <a:lstStyle/>
                    <a:p>
                      <a:pPr algn="ctr" fontAlgn="t"/>
                      <a:r>
                        <a:rPr lang="en-GB" sz="800" b="0" i="0" u="none" strike="noStrike" kern="1200" dirty="0" err="1">
                          <a:solidFill>
                            <a:srgbClr val="000000"/>
                          </a:solidFill>
                          <a:effectLst/>
                          <a:latin typeface="Arial" panose="020B0604020202020204" pitchFamily="34" charset="0"/>
                          <a:ea typeface="+mn-ea"/>
                          <a:cs typeface="+mn-cs"/>
                        </a:rPr>
                        <a:t>AmbientIoT</a:t>
                      </a:r>
                      <a:endParaRPr lang="en-GB" sz="800" b="0" i="0" u="none" strike="noStrike" kern="1200" dirty="0">
                        <a:solidFill>
                          <a:srgbClr val="000000"/>
                        </a:solidFill>
                        <a:effectLst/>
                        <a:latin typeface="Arial" panose="020B0604020202020204" pitchFamily="34" charset="0"/>
                        <a:ea typeface="+mn-ea"/>
                        <a:cs typeface="+mn-cs"/>
                      </a:endParaRPr>
                    </a:p>
                  </a:txBody>
                  <a:tcPr marL="9525" marR="9525" marT="9525"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12/12/2023</a:t>
                      </a:r>
                    </a:p>
                  </a:txBody>
                  <a:tcPr marL="9525" marR="9525" marT="9525"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a:t>
                      </a:r>
                    </a:p>
                  </a:txBody>
                  <a:tcPr marL="9525" marR="9525" marT="9525" marB="0" anchor="ctr"/>
                </a:tc>
                <a:tc>
                  <a:txBody>
                    <a:bodyPr/>
                    <a:lstStyle/>
                    <a:p>
                      <a:pPr algn="ctr" fontAlgn="t"/>
                      <a:r>
                        <a:rPr lang="en-GB" sz="900" b="0" i="0" u="sng" strike="noStrike" kern="1200" dirty="0">
                          <a:solidFill>
                            <a:srgbClr val="0563C1"/>
                          </a:solidFill>
                          <a:effectLst/>
                          <a:latin typeface="Calibri" panose="020F0502020204030204" pitchFamily="34" charset="0"/>
                          <a:ea typeface="+mn-ea"/>
                          <a:cs typeface="+mn-cs"/>
                          <a:hlinkClick r:id="rId4">
                            <a:extLst>
                              <a:ext uri="{A12FA001-AC4F-418D-AE19-62706E023703}">
                                <ahyp:hlinkClr xmlns:ahyp="http://schemas.microsoft.com/office/drawing/2018/hyperlinkcolor" val="tx"/>
                              </a:ext>
                            </a:extLst>
                          </a:hlinkClick>
                        </a:rPr>
                        <a:t>SP-231403</a:t>
                      </a:r>
                      <a:endParaRPr lang="en-GB" sz="900" b="0" i="0" u="sng" strike="noStrike" kern="1200" dirty="0">
                        <a:solidFill>
                          <a:srgbClr val="0563C1"/>
                        </a:solidFill>
                        <a:effectLst/>
                        <a:latin typeface="Calibri" panose="020F0502020204030204" pitchFamily="34" charset="0"/>
                        <a:ea typeface="+mn-ea"/>
                        <a:cs typeface="+mn-cs"/>
                      </a:endParaRPr>
                    </a:p>
                  </a:txBody>
                  <a:tcPr marL="9525" marR="9525" marT="9525" marB="0" anchor="ctr"/>
                </a:tc>
                <a:tc>
                  <a:txBody>
                    <a:bodyPr/>
                    <a:lstStyle/>
                    <a:p>
                      <a:pPr algn="ctr">
                        <a:lnSpc>
                          <a:spcPct val="107000"/>
                        </a:lnSpc>
                        <a:spcAft>
                          <a:spcPts val="800"/>
                        </a:spcAft>
                      </a:pPr>
                      <a:r>
                        <a:rPr lang="en-GB" sz="900" b="1" kern="1200" dirty="0">
                          <a:solidFill>
                            <a:srgbClr val="FF0000"/>
                          </a:solidFill>
                          <a:latin typeface="+mn-lt"/>
                          <a:ea typeface="+mn-ea"/>
                          <a:cs typeface="+mn-cs"/>
                        </a:rPr>
                        <a:t>95%</a:t>
                      </a:r>
                    </a:p>
                  </a:txBody>
                  <a:tcPr marL="36002" marR="36002" marT="0" marB="0" anchor="ctr"/>
                </a:tc>
                <a:tc>
                  <a:txBody>
                    <a:bodyPr/>
                    <a:lstStyle/>
                    <a:p>
                      <a:pPr algn="ctr" fontAlgn="ctr"/>
                      <a:r>
                        <a:rPr lang="en-US" altLang="zh-CN" sz="800" b="0" i="0" u="none" strike="noStrike" kern="1200" dirty="0">
                          <a:solidFill>
                            <a:srgbClr val="FF0000"/>
                          </a:solidFill>
                          <a:effectLst/>
                          <a:latin typeface="Arial" panose="020B0604020202020204" pitchFamily="34" charset="0"/>
                          <a:ea typeface="+mn-ea"/>
                          <a:cs typeface="+mn-cs"/>
                        </a:rPr>
                        <a:t>New. </a:t>
                      </a:r>
                      <a:br>
                        <a:rPr lang="en-US" altLang="zh-CN" sz="800" b="0" i="0" u="none" strike="noStrike" kern="1200" dirty="0">
                          <a:solidFill>
                            <a:srgbClr val="FF0000"/>
                          </a:solidFill>
                          <a:effectLst/>
                          <a:latin typeface="Arial" panose="020B0604020202020204" pitchFamily="34" charset="0"/>
                          <a:ea typeface="+mn-ea"/>
                          <a:cs typeface="+mn-cs"/>
                        </a:rPr>
                      </a:br>
                      <a:r>
                        <a:rPr lang="en-US" altLang="zh-CN" sz="800" b="0" i="0" u="none" strike="noStrike" kern="1200" dirty="0">
                          <a:solidFill>
                            <a:srgbClr val="FF0000"/>
                          </a:solidFill>
                          <a:effectLst/>
                          <a:latin typeface="Arial" panose="020B0604020202020204" pitchFamily="34" charset="0"/>
                          <a:ea typeface="+mn-ea"/>
                          <a:cs typeface="+mn-cs"/>
                        </a:rPr>
                        <a:t>TS 22.xxx for one-step approval</a:t>
                      </a:r>
                      <a:endParaRPr lang="en-GB" sz="800" b="0" i="0" u="none" strike="noStrike" kern="1200" dirty="0">
                        <a:solidFill>
                          <a:srgbClr val="FF0000"/>
                        </a:solidFill>
                        <a:effectLst/>
                        <a:latin typeface="Arial" panose="020B0604020202020204" pitchFamily="34" charset="0"/>
                        <a:ea typeface="+mn-ea"/>
                        <a:cs typeface="+mn-cs"/>
                      </a:endParaRPr>
                    </a:p>
                  </a:txBody>
                  <a:tcPr marL="9525" marR="9525" marT="9519" marB="0" anchor="ctr"/>
                </a:tc>
                <a:extLst>
                  <a:ext uri="{0D108BD9-81ED-4DB2-BD59-A6C34878D82A}">
                    <a16:rowId xmlns:a16="http://schemas.microsoft.com/office/drawing/2014/main" val="734322803"/>
                  </a:ext>
                </a:extLst>
              </a:tr>
              <a:tr h="235739">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950005</a:t>
                      </a:r>
                    </a:p>
                  </a:txBody>
                  <a:tcPr marL="7144" marR="7144" marT="7144" marB="0" anchor="ctr"/>
                </a:tc>
                <a:tc>
                  <a:txBody>
                    <a:bodyPr/>
                    <a:lstStyle/>
                    <a:p>
                      <a:pPr algn="l" fontAlgn="t"/>
                      <a:r>
                        <a:rPr lang="en-GB" sz="900" b="1" i="0" u="none" strike="noStrike" kern="1200" dirty="0">
                          <a:solidFill>
                            <a:srgbClr val="0000FF"/>
                          </a:solidFill>
                          <a:effectLst/>
                          <a:latin typeface="Arial" panose="020B0604020202020204" pitchFamily="34" charset="0"/>
                          <a:ea typeface="+mn-ea"/>
                          <a:cs typeface="+mn-cs"/>
                        </a:rPr>
                        <a:t>Study on Localized Mobile Metaverse Services </a:t>
                      </a:r>
                    </a:p>
                  </a:txBody>
                  <a:tcPr marL="45720" marR="45720" anchor="ctr"/>
                </a:tc>
                <a:tc>
                  <a:txBody>
                    <a:bodyPr/>
                    <a:lstStyle/>
                    <a:p>
                      <a:pPr algn="ctr" fontAlgn="t"/>
                      <a:r>
                        <a:rPr lang="en-GB" sz="800" b="0" i="0" u="none" strike="noStrike" dirty="0" err="1">
                          <a:solidFill>
                            <a:srgbClr val="000000"/>
                          </a:solidFill>
                          <a:effectLst/>
                          <a:latin typeface="Arial" panose="020B0604020202020204" pitchFamily="34" charset="0"/>
                        </a:rPr>
                        <a:t>FS_Metaverse</a:t>
                      </a:r>
                      <a:endParaRPr lang="en-GB" sz="800" b="0" i="0" u="none" strike="noStrike" dirty="0">
                        <a:solidFill>
                          <a:srgbClr val="000000"/>
                        </a:solidFill>
                        <a:effectLst/>
                        <a:latin typeface="Arial" panose="020B0604020202020204" pitchFamily="34" charset="0"/>
                      </a:endParaRPr>
                    </a:p>
                  </a:txBody>
                  <a:tcPr marL="7144" marR="7144" marT="7144" marB="0" anchor="ctr"/>
                </a:tc>
                <a:tc>
                  <a:txBody>
                    <a:bodyPr/>
                    <a:lstStyle/>
                    <a:p>
                      <a:pPr algn="ctr" fontAlgn="t"/>
                      <a:r>
                        <a:rPr lang="en-GB" sz="800" b="0" i="0" u="none" strike="noStrike" dirty="0">
                          <a:solidFill>
                            <a:srgbClr val="000000"/>
                          </a:solidFill>
                          <a:effectLst/>
                          <a:latin typeface="Arial" panose="020B0604020202020204" pitchFamily="34" charset="0"/>
                        </a:rPr>
                        <a:t>03/03/2023</a:t>
                      </a:r>
                    </a:p>
                  </a:txBody>
                  <a:tcPr marL="7144" marR="7144" marT="7144" marB="0" anchor="ctr"/>
                </a:tc>
                <a:tc>
                  <a:txBody>
                    <a:bodyPr/>
                    <a:lstStyle/>
                    <a:p>
                      <a:pPr algn="ctr" fontAlgn="t"/>
                      <a:r>
                        <a:rPr lang="en-GB" sz="800" b="0" i="0" u="none" strike="noStrike" dirty="0">
                          <a:solidFill>
                            <a:srgbClr val="000000"/>
                          </a:solidFill>
                          <a:effectLst/>
                          <a:latin typeface="Arial" panose="020B0604020202020204" pitchFamily="34" charset="0"/>
                        </a:rPr>
                        <a:t>90%</a:t>
                      </a:r>
                    </a:p>
                  </a:txBody>
                  <a:tcPr marL="7144" marR="7144" marT="7144" marB="0" anchor="ctr"/>
                </a:tc>
                <a:tc>
                  <a:txBody>
                    <a:bodyPr/>
                    <a:lstStyle/>
                    <a:p>
                      <a:pPr algn="ctr" fontAlgn="t"/>
                      <a:r>
                        <a:rPr lang="en-GB" sz="900" b="0" i="0" u="sng" strike="noStrike" kern="1200" dirty="0">
                          <a:solidFill>
                            <a:srgbClr val="0563C1"/>
                          </a:solidFill>
                          <a:effectLst/>
                          <a:latin typeface="Calibri" panose="020F0502020204030204" pitchFamily="34" charset="0"/>
                          <a:ea typeface="+mn-ea"/>
                          <a:cs typeface="+mn-cs"/>
                          <a:hlinkClick r:id="rId5">
                            <a:extLst>
                              <a:ext uri="{A12FA001-AC4F-418D-AE19-62706E023703}">
                                <ahyp:hlinkClr xmlns:ahyp="http://schemas.microsoft.com/office/drawing/2018/hyperlinkcolor" val="tx"/>
                              </a:ext>
                            </a:extLst>
                          </a:hlinkClick>
                        </a:rPr>
                        <a:t>SP-220353</a:t>
                      </a:r>
                      <a:endParaRPr lang="en-GB" sz="900" b="0" i="0" u="sng" strike="noStrike" kern="1200" dirty="0">
                        <a:solidFill>
                          <a:srgbClr val="0563C1"/>
                        </a:solidFill>
                        <a:effectLst/>
                        <a:latin typeface="Calibri" panose="020F0502020204030204" pitchFamily="34" charset="0"/>
                        <a:ea typeface="+mn-ea"/>
                        <a:cs typeface="+mn-cs"/>
                      </a:endParaRPr>
                    </a:p>
                  </a:txBody>
                  <a:tcPr marL="7144" marR="7144" marT="7144" marB="0" anchor="ctr"/>
                </a:tc>
                <a:tc>
                  <a:txBody>
                    <a:bodyPr/>
                    <a:lstStyle/>
                    <a:p>
                      <a:pPr algn="ctr">
                        <a:lnSpc>
                          <a:spcPct val="107000"/>
                        </a:lnSpc>
                        <a:spcAft>
                          <a:spcPts val="800"/>
                        </a:spcAft>
                      </a:pPr>
                      <a:r>
                        <a:rPr lang="en-GB" sz="900" b="1" kern="1200" dirty="0">
                          <a:solidFill>
                            <a:srgbClr val="FF0000"/>
                          </a:solidFill>
                          <a:latin typeface="+mn-lt"/>
                          <a:ea typeface="+mn-ea"/>
                          <a:cs typeface="+mn-cs"/>
                        </a:rPr>
                        <a:t>100%</a:t>
                      </a:r>
                    </a:p>
                  </a:txBody>
                  <a:tcPr marL="27002" marR="27002" marT="0" marB="0" anchor="ctr"/>
                </a:tc>
                <a:tc>
                  <a:txBody>
                    <a:bodyPr/>
                    <a:lstStyle/>
                    <a:p>
                      <a:pPr algn="ctr" fontAlgn="ctr"/>
                      <a:r>
                        <a:rPr lang="nb-NO" sz="800" b="0" i="0" u="none" strike="noStrike" kern="1200" dirty="0">
                          <a:solidFill>
                            <a:srgbClr val="FF0000"/>
                          </a:solidFill>
                          <a:effectLst/>
                          <a:latin typeface="Arial" panose="020B0604020202020204" pitchFamily="34" charset="0"/>
                          <a:ea typeface="+mn-ea"/>
                          <a:cs typeface="+mn-cs"/>
                        </a:rPr>
                        <a:t>TR 22.856 approved at SA#100</a:t>
                      </a:r>
                    </a:p>
                  </a:txBody>
                  <a:tcPr marL="9525" marR="9525" marT="9519" marB="0" anchor="ctr"/>
                </a:tc>
                <a:extLst>
                  <a:ext uri="{0D108BD9-81ED-4DB2-BD59-A6C34878D82A}">
                    <a16:rowId xmlns:a16="http://schemas.microsoft.com/office/drawing/2014/main" val="3013913635"/>
                  </a:ext>
                </a:extLst>
              </a:tr>
              <a:tr h="167164">
                <a:tc>
                  <a:txBody>
                    <a:bodyPr/>
                    <a:lstStyle/>
                    <a:p>
                      <a:pPr algn="ctr" fontAlgn="t"/>
                      <a:r>
                        <a:rPr lang="en-GB" sz="800" b="0" i="0" u="none" strike="noStrike" dirty="0">
                          <a:solidFill>
                            <a:srgbClr val="000000"/>
                          </a:solidFill>
                          <a:effectLst/>
                          <a:latin typeface="Arial" panose="020B0604020202020204" pitchFamily="34" charset="0"/>
                        </a:rPr>
                        <a:t>1000028</a:t>
                      </a:r>
                    </a:p>
                  </a:txBody>
                  <a:tcPr marL="7144" marR="7144" marT="7144" marB="0" anchor="ctr"/>
                </a:tc>
                <a:tc>
                  <a:txBody>
                    <a:bodyPr/>
                    <a:lstStyle/>
                    <a:p>
                      <a:pPr algn="l" fontAlgn="t"/>
                      <a:r>
                        <a:rPr lang="en-GB" sz="900" b="1" i="0" u="none" strike="noStrike" kern="1200" dirty="0">
                          <a:solidFill>
                            <a:srgbClr val="0000FF"/>
                          </a:solidFill>
                          <a:effectLst/>
                          <a:latin typeface="Arial" panose="020B0604020202020204" pitchFamily="34" charset="0"/>
                          <a:ea typeface="+mn-ea"/>
                          <a:cs typeface="+mn-cs"/>
                        </a:rPr>
                        <a:t>Localized Mobile Metaverse Services </a:t>
                      </a:r>
                    </a:p>
                  </a:txBody>
                  <a:tcPr marL="45720" marR="45720" anchor="ctr"/>
                </a:tc>
                <a:tc>
                  <a:txBody>
                    <a:bodyPr/>
                    <a:lstStyle/>
                    <a:p>
                      <a:pPr algn="ctr" fontAlgn="t"/>
                      <a:r>
                        <a:rPr lang="en-GB" sz="800" b="0" i="0" u="none" strike="noStrike" dirty="0">
                          <a:solidFill>
                            <a:srgbClr val="000000"/>
                          </a:solidFill>
                          <a:effectLst/>
                          <a:latin typeface="Arial" panose="020B0604020202020204" pitchFamily="34" charset="0"/>
                        </a:rPr>
                        <a:t>Metaverse</a:t>
                      </a:r>
                    </a:p>
                  </a:txBody>
                  <a:tcPr marL="7144" marR="7144" marT="7144" marB="0" anchor="ctr"/>
                </a:tc>
                <a:tc>
                  <a:txBody>
                    <a:bodyPr/>
                    <a:lstStyle/>
                    <a:p>
                      <a:pPr algn="ctr" fontAlgn="t"/>
                      <a:r>
                        <a:rPr lang="en-GB" sz="800" b="0" i="0" u="none" strike="noStrike" dirty="0">
                          <a:solidFill>
                            <a:srgbClr val="000000"/>
                          </a:solidFill>
                          <a:effectLst/>
                          <a:latin typeface="Arial" panose="020B0604020202020204" pitchFamily="34" charset="0"/>
                        </a:rPr>
                        <a:t>12/12/2023</a:t>
                      </a:r>
                    </a:p>
                  </a:txBody>
                  <a:tcPr marL="7144" marR="7144" marT="7144" marB="0" anchor="ctr"/>
                </a:tc>
                <a:tc>
                  <a:txBody>
                    <a:bodyPr/>
                    <a:lstStyle/>
                    <a:p>
                      <a:pPr algn="ctr" fontAlgn="t"/>
                      <a:r>
                        <a:rPr lang="en-GB" sz="800" b="0" i="0" u="none" strike="noStrike" dirty="0">
                          <a:solidFill>
                            <a:srgbClr val="000000"/>
                          </a:solidFill>
                          <a:effectLst/>
                          <a:latin typeface="Arial" panose="020B0604020202020204" pitchFamily="34" charset="0"/>
                        </a:rPr>
                        <a:t>80%</a:t>
                      </a:r>
                    </a:p>
                  </a:txBody>
                  <a:tcPr marL="7144" marR="7144" marT="7144" marB="0" anchor="ctr"/>
                </a:tc>
                <a:tc>
                  <a:txBody>
                    <a:bodyPr/>
                    <a:lstStyle/>
                    <a:p>
                      <a:pPr algn="ctr" fontAlgn="t"/>
                      <a:r>
                        <a:rPr lang="en-GB" sz="900" b="0" i="0" u="sng" strike="noStrike" kern="1200" dirty="0">
                          <a:solidFill>
                            <a:srgbClr val="0563C1"/>
                          </a:solidFill>
                          <a:effectLst/>
                          <a:latin typeface="Calibri" panose="020F0502020204030204" pitchFamily="34" charset="0"/>
                          <a:ea typeface="+mn-ea"/>
                          <a:cs typeface="+mn-cs"/>
                        </a:rPr>
                        <a:t>SP-230509</a:t>
                      </a:r>
                    </a:p>
                  </a:txBody>
                  <a:tcPr marL="7144" marR="7144" marT="7144" marB="0" anchor="ctr"/>
                </a:tc>
                <a:tc>
                  <a:txBody>
                    <a:bodyPr/>
                    <a:lstStyle/>
                    <a:p>
                      <a:pPr algn="ctr">
                        <a:lnSpc>
                          <a:spcPct val="107000"/>
                        </a:lnSpc>
                        <a:spcAft>
                          <a:spcPts val="800"/>
                        </a:spcAft>
                      </a:pPr>
                      <a:r>
                        <a:rPr lang="en-GB" sz="900" b="1" kern="1200" dirty="0">
                          <a:solidFill>
                            <a:srgbClr val="FF0000"/>
                          </a:solidFill>
                          <a:latin typeface="+mn-lt"/>
                          <a:ea typeface="+mn-ea"/>
                          <a:cs typeface="+mn-cs"/>
                        </a:rPr>
                        <a:t>100%</a:t>
                      </a:r>
                    </a:p>
                  </a:txBody>
                  <a:tcPr marL="27002" marR="27002" marT="0" marB="0" anchor="ctr"/>
                </a:tc>
                <a:tc>
                  <a:txBody>
                    <a:bodyPr/>
                    <a:lstStyle/>
                    <a:p>
                      <a:pPr algn="ctr" fontAlgn="ctr"/>
                      <a:r>
                        <a:rPr lang="nb-NO" sz="800" b="0" i="0" u="none" strike="noStrike" kern="1200" dirty="0">
                          <a:solidFill>
                            <a:srgbClr val="FF0000"/>
                          </a:solidFill>
                          <a:effectLst/>
                          <a:latin typeface="Arial" panose="020B0604020202020204" pitchFamily="34" charset="0"/>
                          <a:ea typeface="+mn-ea"/>
                          <a:cs typeface="+mn-cs"/>
                        </a:rPr>
                        <a:t>TS 22.156 for approval</a:t>
                      </a:r>
                      <a:endParaRPr lang="en-GB" sz="800" b="0" i="0" u="none" strike="noStrike" kern="1200" dirty="0">
                        <a:solidFill>
                          <a:srgbClr val="FF0000"/>
                        </a:solidFill>
                        <a:effectLst/>
                        <a:latin typeface="Arial" panose="020B0604020202020204" pitchFamily="34" charset="0"/>
                        <a:ea typeface="+mn-ea"/>
                        <a:cs typeface="+mn-cs"/>
                      </a:endParaRPr>
                    </a:p>
                  </a:txBody>
                  <a:tcPr marL="9525" marR="9525" marT="9519" marB="0" anchor="ctr"/>
                </a:tc>
                <a:extLst>
                  <a:ext uri="{0D108BD9-81ED-4DB2-BD59-A6C34878D82A}">
                    <a16:rowId xmlns:a16="http://schemas.microsoft.com/office/drawing/2014/main" val="3122388885"/>
                  </a:ext>
                </a:extLst>
              </a:tr>
              <a:tr h="235739">
                <a:tc>
                  <a:txBody>
                    <a:bodyPr/>
                    <a:lstStyle/>
                    <a:p>
                      <a:pPr algn="ctr" fontAlgn="t"/>
                      <a:r>
                        <a:rPr lang="en-GB" sz="800" b="0" i="0" u="none" strike="noStrike">
                          <a:solidFill>
                            <a:srgbClr val="000000"/>
                          </a:solidFill>
                          <a:effectLst/>
                          <a:latin typeface="Arial" panose="020B0604020202020204" pitchFamily="34" charset="0"/>
                        </a:rPr>
                        <a:t>950006</a:t>
                      </a:r>
                    </a:p>
                  </a:txBody>
                  <a:tcPr marL="7144" marR="7144" marT="7144" marB="0" anchor="ctr"/>
                </a:tc>
                <a:tc>
                  <a:txBody>
                    <a:bodyPr/>
                    <a:lstStyle/>
                    <a:p>
                      <a:pPr algn="l" fontAlgn="t"/>
                      <a:r>
                        <a:rPr lang="en-GB" sz="900" b="1" i="0" u="none" strike="noStrike" kern="1200" dirty="0">
                          <a:solidFill>
                            <a:srgbClr val="0000FF"/>
                          </a:solidFill>
                          <a:effectLst/>
                          <a:latin typeface="Arial" panose="020B0604020202020204" pitchFamily="34" charset="0"/>
                          <a:ea typeface="+mn-ea"/>
                          <a:cs typeface="+mn-cs"/>
                        </a:rPr>
                        <a:t>Study on Network Sharing Aspects </a:t>
                      </a:r>
                    </a:p>
                  </a:txBody>
                  <a:tcPr marL="45720" marR="45720" anchor="ctr"/>
                </a:tc>
                <a:tc>
                  <a:txBody>
                    <a:bodyPr/>
                    <a:lstStyle/>
                    <a:p>
                      <a:pPr algn="ctr" fontAlgn="t"/>
                      <a:r>
                        <a:rPr lang="en-GB" sz="800" b="0" i="0" u="none" strike="noStrike" dirty="0" err="1">
                          <a:solidFill>
                            <a:srgbClr val="000000"/>
                          </a:solidFill>
                          <a:effectLst/>
                          <a:latin typeface="Arial" panose="020B0604020202020204" pitchFamily="34" charset="0"/>
                        </a:rPr>
                        <a:t>FS_NetShare</a:t>
                      </a:r>
                      <a:endParaRPr lang="en-GB" sz="800" b="0" i="0" u="none" strike="noStrike" dirty="0">
                        <a:solidFill>
                          <a:srgbClr val="000000"/>
                        </a:solidFill>
                        <a:effectLst/>
                        <a:latin typeface="Arial" panose="020B0604020202020204" pitchFamily="34" charset="0"/>
                      </a:endParaRPr>
                    </a:p>
                  </a:txBody>
                  <a:tcPr marL="7144" marR="7144" marT="7144" marB="0" anchor="ctr"/>
                </a:tc>
                <a:tc>
                  <a:txBody>
                    <a:bodyPr/>
                    <a:lstStyle/>
                    <a:p>
                      <a:pPr algn="ctr" fontAlgn="t"/>
                      <a:r>
                        <a:rPr lang="en-GB" sz="800" b="0" i="0" u="none" strike="noStrike" dirty="0">
                          <a:solidFill>
                            <a:srgbClr val="000000"/>
                          </a:solidFill>
                          <a:effectLst/>
                          <a:latin typeface="Arial" panose="020B0604020202020204" pitchFamily="34" charset="0"/>
                        </a:rPr>
                        <a:t>03/03/2023</a:t>
                      </a:r>
                    </a:p>
                  </a:txBody>
                  <a:tcPr marL="7144" marR="7144" marT="7144" marB="0" anchor="ctr"/>
                </a:tc>
                <a:tc>
                  <a:txBody>
                    <a:bodyPr/>
                    <a:lstStyle/>
                    <a:p>
                      <a:pPr algn="ctr">
                        <a:lnSpc>
                          <a:spcPct val="107000"/>
                        </a:lnSpc>
                        <a:spcAft>
                          <a:spcPts val="800"/>
                        </a:spcAft>
                      </a:pPr>
                      <a:r>
                        <a:rPr lang="en-GB" sz="800" b="0" i="0" u="none" strike="noStrike" kern="1200" dirty="0">
                          <a:solidFill>
                            <a:srgbClr val="000000"/>
                          </a:solidFill>
                          <a:effectLst/>
                          <a:latin typeface="Arial" panose="020B0604020202020204" pitchFamily="34" charset="0"/>
                          <a:ea typeface="+mn-ea"/>
                          <a:cs typeface="+mn-cs"/>
                        </a:rPr>
                        <a:t>100%</a:t>
                      </a:r>
                    </a:p>
                  </a:txBody>
                  <a:tcPr marL="27002" marR="27002" marT="0" marB="0" anchor="ctr"/>
                </a:tc>
                <a:tc>
                  <a:txBody>
                    <a:bodyPr/>
                    <a:lstStyle/>
                    <a:p>
                      <a:pPr algn="ctr" fontAlgn="t"/>
                      <a:r>
                        <a:rPr lang="en-GB" sz="900" b="0" i="0" u="sng" strike="noStrike" kern="1200" dirty="0">
                          <a:solidFill>
                            <a:srgbClr val="0563C1"/>
                          </a:solidFill>
                          <a:effectLst/>
                          <a:latin typeface="Calibri" panose="020F0502020204030204" pitchFamily="34" charset="0"/>
                          <a:ea typeface="+mn-ea"/>
                          <a:cs typeface="+mn-cs"/>
                          <a:hlinkClick r:id="rId6">
                            <a:extLst>
                              <a:ext uri="{A12FA001-AC4F-418D-AE19-62706E023703}">
                                <ahyp:hlinkClr xmlns:ahyp="http://schemas.microsoft.com/office/drawing/2018/hyperlinkcolor" val="tx"/>
                              </a:ext>
                            </a:extLst>
                          </a:hlinkClick>
                        </a:rPr>
                        <a:t>SP-220087</a:t>
                      </a:r>
                      <a:endParaRPr lang="en-GB" sz="900" b="0" i="0" u="sng" strike="noStrike" kern="1200" dirty="0">
                        <a:solidFill>
                          <a:srgbClr val="0563C1"/>
                        </a:solidFill>
                        <a:effectLst/>
                        <a:latin typeface="Calibri" panose="020F0502020204030204" pitchFamily="34" charset="0"/>
                        <a:ea typeface="+mn-ea"/>
                        <a:cs typeface="+mn-cs"/>
                      </a:endParaRPr>
                    </a:p>
                  </a:txBody>
                  <a:tcPr marL="7144" marR="7144" marT="7144" marB="0" anchor="ctr"/>
                </a:tc>
                <a:tc>
                  <a:txBody>
                    <a:bodyPr/>
                    <a:lstStyle/>
                    <a:p>
                      <a:pPr algn="ctr">
                        <a:lnSpc>
                          <a:spcPct val="107000"/>
                        </a:lnSpc>
                        <a:spcAft>
                          <a:spcPts val="800"/>
                        </a:spcAft>
                        <a:buClrTx/>
                        <a:buSzTx/>
                        <a:buFontTx/>
                      </a:pPr>
                      <a:r>
                        <a:rPr lang="en-GB" sz="900" b="1" kern="1200" dirty="0">
                          <a:solidFill>
                            <a:srgbClr val="FF0000"/>
                          </a:solidFill>
                          <a:latin typeface="+mn-lt"/>
                          <a:ea typeface="+mn-ea"/>
                          <a:cs typeface="+mn-cs"/>
                        </a:rPr>
                        <a:t>-</a:t>
                      </a:r>
                    </a:p>
                  </a:txBody>
                  <a:tcPr marL="36002" marR="36002" marT="0" marB="0" anchor="ctr"/>
                </a:tc>
                <a:tc>
                  <a:txBody>
                    <a:bodyPr/>
                    <a:lstStyle/>
                    <a:p>
                      <a:pPr marL="0" marR="0" lvl="0" indent="0" algn="ctr" defTabSz="914296" rtl="0" eaLnBrk="1" fontAlgn="ctr" latinLnBrk="0" hangingPunct="1">
                        <a:lnSpc>
                          <a:spcPct val="100000"/>
                        </a:lnSpc>
                        <a:spcBef>
                          <a:spcPts val="0"/>
                        </a:spcBef>
                        <a:spcAft>
                          <a:spcPts val="0"/>
                        </a:spcAft>
                        <a:buClrTx/>
                        <a:buSzTx/>
                        <a:buFontTx/>
                        <a:buNone/>
                        <a:tabLst/>
                        <a:defRPr/>
                      </a:pPr>
                      <a:r>
                        <a:rPr lang="en-GB" sz="800" b="0" i="0" u="none" strike="noStrike" kern="1200" dirty="0">
                          <a:solidFill>
                            <a:srgbClr val="FF0000"/>
                          </a:solidFill>
                          <a:effectLst/>
                          <a:latin typeface="Arial" panose="020B0604020202020204" pitchFamily="34" charset="0"/>
                          <a:ea typeface="+mn-ea"/>
                          <a:cs typeface="+mn-cs"/>
                        </a:rPr>
                        <a:t>-</a:t>
                      </a:r>
                      <a:endParaRPr lang="en-US" altLang="en-GB" sz="800" b="0" i="0" u="none" strike="noStrike" kern="1200" dirty="0">
                        <a:solidFill>
                          <a:srgbClr val="FF0000"/>
                        </a:solidFill>
                        <a:effectLst/>
                        <a:latin typeface="Arial" panose="020B0604020202020204" pitchFamily="34" charset="0"/>
                        <a:ea typeface="+mn-ea"/>
                        <a:cs typeface="+mn-cs"/>
                        <a:sym typeface="+mn-ea"/>
                      </a:endParaRPr>
                    </a:p>
                  </a:txBody>
                  <a:tcPr marL="9525" marR="9525" marT="9519" marB="0" anchor="ctr"/>
                </a:tc>
                <a:extLst>
                  <a:ext uri="{0D108BD9-81ED-4DB2-BD59-A6C34878D82A}">
                    <a16:rowId xmlns:a16="http://schemas.microsoft.com/office/drawing/2014/main" val="1470653309"/>
                  </a:ext>
                </a:extLst>
              </a:tr>
              <a:tr h="167164">
                <a:tc>
                  <a:txBody>
                    <a:bodyPr/>
                    <a:lstStyle/>
                    <a:p>
                      <a:pPr algn="ctr" fontAlgn="t"/>
                      <a:r>
                        <a:rPr lang="en-GB" sz="800" b="0" i="0" u="none" strike="noStrike" dirty="0">
                          <a:solidFill>
                            <a:srgbClr val="000000"/>
                          </a:solidFill>
                          <a:effectLst/>
                          <a:latin typeface="Arial" panose="020B0604020202020204" pitchFamily="34" charset="0"/>
                        </a:rPr>
                        <a:t>1000029</a:t>
                      </a:r>
                    </a:p>
                  </a:txBody>
                  <a:tcPr marL="7144" marR="7144" marT="7144" marB="0" anchor="ctr"/>
                </a:tc>
                <a:tc>
                  <a:txBody>
                    <a:bodyPr/>
                    <a:lstStyle/>
                    <a:p>
                      <a:pPr algn="l" fontAlgn="t"/>
                      <a:r>
                        <a:rPr lang="en-GB" sz="900" b="1" i="0" u="none" strike="noStrike" kern="1200" dirty="0">
                          <a:solidFill>
                            <a:srgbClr val="0000FF"/>
                          </a:solidFill>
                          <a:effectLst/>
                          <a:latin typeface="Arial" panose="020B0604020202020204" pitchFamily="34" charset="0"/>
                          <a:ea typeface="+mn-ea"/>
                          <a:cs typeface="+mn-cs"/>
                        </a:rPr>
                        <a:t>Network Sharing Aspects </a:t>
                      </a:r>
                    </a:p>
                  </a:txBody>
                  <a:tcPr marL="45720" marR="45720" anchor="ctr"/>
                </a:tc>
                <a:tc>
                  <a:txBody>
                    <a:bodyPr/>
                    <a:lstStyle/>
                    <a:p>
                      <a:pPr algn="ctr" fontAlgn="t"/>
                      <a:r>
                        <a:rPr lang="en-GB" sz="800" b="0" i="0" u="none" strike="noStrike" dirty="0">
                          <a:solidFill>
                            <a:srgbClr val="000000"/>
                          </a:solidFill>
                          <a:effectLst/>
                          <a:latin typeface="Arial" panose="020B0604020202020204" pitchFamily="34" charset="0"/>
                        </a:rPr>
                        <a:t>NetShare</a:t>
                      </a:r>
                    </a:p>
                  </a:txBody>
                  <a:tcPr marL="7144" marR="7144" marT="7144" marB="0" anchor="ctr"/>
                </a:tc>
                <a:tc>
                  <a:txBody>
                    <a:bodyPr/>
                    <a:lstStyle/>
                    <a:p>
                      <a:pPr algn="ctr" fontAlgn="t"/>
                      <a:r>
                        <a:rPr lang="en-GB" sz="800" b="0" i="0" u="none" strike="noStrike" dirty="0">
                          <a:solidFill>
                            <a:srgbClr val="000000"/>
                          </a:solidFill>
                          <a:effectLst/>
                          <a:latin typeface="Arial" panose="020B0604020202020204" pitchFamily="34" charset="0"/>
                        </a:rPr>
                        <a:t>12/12/2023</a:t>
                      </a:r>
                    </a:p>
                  </a:txBody>
                  <a:tcPr marL="7144" marR="7144" marT="7144" marB="0" anchor="ctr"/>
                </a:tc>
                <a:tc>
                  <a:txBody>
                    <a:bodyPr/>
                    <a:lstStyle/>
                    <a:p>
                      <a:pPr algn="ctr">
                        <a:lnSpc>
                          <a:spcPct val="107000"/>
                        </a:lnSpc>
                        <a:spcAft>
                          <a:spcPts val="800"/>
                        </a:spcAft>
                      </a:pPr>
                      <a:r>
                        <a:rPr lang="en-GB" sz="800" b="0" i="0" u="none" strike="noStrike" kern="1200" dirty="0">
                          <a:solidFill>
                            <a:srgbClr val="000000"/>
                          </a:solidFill>
                          <a:effectLst/>
                          <a:latin typeface="Arial" panose="020B0604020202020204" pitchFamily="34" charset="0"/>
                          <a:ea typeface="+mn-ea"/>
                          <a:cs typeface="+mn-cs"/>
                        </a:rPr>
                        <a:t>100%</a:t>
                      </a:r>
                    </a:p>
                  </a:txBody>
                  <a:tcPr marL="27002" marR="27002" marT="0" marB="0" anchor="ctr"/>
                </a:tc>
                <a:tc>
                  <a:txBody>
                    <a:bodyPr/>
                    <a:lstStyle/>
                    <a:p>
                      <a:pPr algn="ctr" fontAlgn="t"/>
                      <a:r>
                        <a:rPr lang="en-GB" sz="900" b="0" i="0" u="sng" strike="noStrike" kern="1200" dirty="0">
                          <a:solidFill>
                            <a:srgbClr val="0563C1"/>
                          </a:solidFill>
                          <a:effectLst/>
                          <a:latin typeface="Calibri" panose="020F0502020204030204" pitchFamily="34" charset="0"/>
                          <a:ea typeface="+mn-ea"/>
                          <a:cs typeface="+mn-cs"/>
                        </a:rPr>
                        <a:t>SP-230511</a:t>
                      </a:r>
                    </a:p>
                  </a:txBody>
                  <a:tcPr marL="7144" marR="7144" marT="7144" marB="0" anchor="ctr"/>
                </a:tc>
                <a:tc>
                  <a:txBody>
                    <a:bodyPr/>
                    <a:lstStyle/>
                    <a:p>
                      <a:pPr algn="ctr">
                        <a:lnSpc>
                          <a:spcPct val="107000"/>
                        </a:lnSpc>
                        <a:spcAft>
                          <a:spcPts val="800"/>
                        </a:spcAft>
                        <a:buClrTx/>
                        <a:buSzTx/>
                        <a:buFontTx/>
                      </a:pPr>
                      <a:r>
                        <a:rPr lang="en-GB" sz="900" b="1" kern="1200" dirty="0">
                          <a:solidFill>
                            <a:srgbClr val="FF0000"/>
                          </a:solidFill>
                          <a:latin typeface="+mn-lt"/>
                          <a:ea typeface="+mn-ea"/>
                          <a:cs typeface="+mn-cs"/>
                        </a:rPr>
                        <a:t>-</a:t>
                      </a:r>
                    </a:p>
                  </a:txBody>
                  <a:tcPr marL="36002" marR="36002" marT="0" marB="0" anchor="ctr"/>
                </a:tc>
                <a:tc>
                  <a:txBody>
                    <a:bodyPr/>
                    <a:lstStyle/>
                    <a:p>
                      <a:pPr algn="ctr" fontAlgn="ctr"/>
                      <a:r>
                        <a:rPr lang="en-US" altLang="en-GB" sz="800" dirty="0">
                          <a:sym typeface="+mn-ea"/>
                        </a:rPr>
                        <a:t>-</a:t>
                      </a:r>
                    </a:p>
                  </a:txBody>
                  <a:tcPr marL="9525" marR="9525" marT="9519" marB="0" anchor="ctr"/>
                </a:tc>
                <a:extLst>
                  <a:ext uri="{0D108BD9-81ED-4DB2-BD59-A6C34878D82A}">
                    <a16:rowId xmlns:a16="http://schemas.microsoft.com/office/drawing/2014/main" val="3227948534"/>
                  </a:ext>
                </a:extLst>
              </a:tr>
              <a:tr h="235739">
                <a:tc>
                  <a:txBody>
                    <a:bodyPr/>
                    <a:lstStyle/>
                    <a:p>
                      <a:pPr algn="ctr" fontAlgn="t"/>
                      <a:r>
                        <a:rPr lang="en-GB" sz="800" b="0" i="0" u="none" strike="noStrike">
                          <a:solidFill>
                            <a:srgbClr val="000000"/>
                          </a:solidFill>
                          <a:effectLst/>
                          <a:latin typeface="Arial" panose="020B0604020202020204" pitchFamily="34" charset="0"/>
                        </a:rPr>
                        <a:t>950007</a:t>
                      </a:r>
                    </a:p>
                  </a:txBody>
                  <a:tcPr marL="7144" marR="7144" marT="7144" marB="0" anchor="ctr"/>
                </a:tc>
                <a:tc>
                  <a:txBody>
                    <a:bodyPr/>
                    <a:lstStyle/>
                    <a:p>
                      <a:pPr algn="l" fontAlgn="t"/>
                      <a:r>
                        <a:rPr lang="en-GB" sz="900" b="1" i="0" u="none" strike="noStrike" kern="1200" dirty="0">
                          <a:solidFill>
                            <a:srgbClr val="0000FF"/>
                          </a:solidFill>
                          <a:effectLst/>
                          <a:latin typeface="Arial" panose="020B0604020202020204" pitchFamily="34" charset="0"/>
                          <a:ea typeface="+mn-ea"/>
                          <a:cs typeface="+mn-cs"/>
                        </a:rPr>
                        <a:t>Study on FRMCS Phase 5</a:t>
                      </a:r>
                    </a:p>
                  </a:txBody>
                  <a:tcPr marL="45720" marR="45720" anchor="ctr"/>
                </a:tc>
                <a:tc>
                  <a:txBody>
                    <a:bodyPr/>
                    <a:lstStyle/>
                    <a:p>
                      <a:pPr algn="ctr" fontAlgn="t"/>
                      <a:r>
                        <a:rPr lang="en-GB" sz="800" b="0" i="0" u="none" strike="noStrike" dirty="0">
                          <a:solidFill>
                            <a:srgbClr val="000000"/>
                          </a:solidFill>
                          <a:effectLst/>
                          <a:latin typeface="Arial" panose="020B0604020202020204" pitchFamily="34" charset="0"/>
                        </a:rPr>
                        <a:t>FS_FRMCS_Ph5</a:t>
                      </a:r>
                    </a:p>
                  </a:txBody>
                  <a:tcPr marL="7144" marR="7144" marT="7144" marB="0" anchor="ctr"/>
                </a:tc>
                <a:tc>
                  <a:txBody>
                    <a:bodyPr/>
                    <a:lstStyle/>
                    <a:p>
                      <a:pPr algn="ctr" fontAlgn="t"/>
                      <a:r>
                        <a:rPr lang="en-GB" sz="800" b="0" i="0" u="none" strike="noStrike" dirty="0">
                          <a:solidFill>
                            <a:srgbClr val="000000"/>
                          </a:solidFill>
                          <a:effectLst/>
                          <a:latin typeface="Arial" panose="020B0604020202020204" pitchFamily="34" charset="0"/>
                        </a:rPr>
                        <a:t>09/09/2023</a:t>
                      </a:r>
                    </a:p>
                  </a:txBody>
                  <a:tcPr marL="7144" marR="7144" marT="7144" marB="0" anchor="ctr"/>
                </a:tc>
                <a:tc>
                  <a:txBody>
                    <a:bodyPr/>
                    <a:lstStyle/>
                    <a:p>
                      <a:pPr algn="ctr">
                        <a:lnSpc>
                          <a:spcPct val="107000"/>
                        </a:lnSpc>
                        <a:spcAft>
                          <a:spcPts val="800"/>
                        </a:spcAft>
                      </a:pPr>
                      <a:r>
                        <a:rPr lang="en-GB" sz="800" b="0" i="0" u="none" strike="noStrike" kern="1200" dirty="0">
                          <a:solidFill>
                            <a:srgbClr val="000000"/>
                          </a:solidFill>
                          <a:effectLst/>
                          <a:latin typeface="Arial" panose="020B0604020202020204" pitchFamily="34" charset="0"/>
                          <a:ea typeface="+mn-ea"/>
                          <a:cs typeface="+mn-cs"/>
                        </a:rPr>
                        <a:t>90%</a:t>
                      </a:r>
                    </a:p>
                  </a:txBody>
                  <a:tcPr marL="27002" marR="27002" marT="0" marB="0" anchor="ctr"/>
                </a:tc>
                <a:tc>
                  <a:txBody>
                    <a:bodyPr/>
                    <a:lstStyle/>
                    <a:p>
                      <a:pPr algn="ctr" fontAlgn="t"/>
                      <a:r>
                        <a:rPr lang="en-GB" sz="900" b="0" i="0" u="sng" strike="noStrike" kern="1200" dirty="0">
                          <a:solidFill>
                            <a:srgbClr val="0563C1"/>
                          </a:solidFill>
                          <a:effectLst/>
                          <a:latin typeface="Calibri" panose="020F0502020204030204" pitchFamily="34" charset="0"/>
                          <a:ea typeface="+mn-ea"/>
                          <a:cs typeface="+mn-cs"/>
                          <a:hlinkClick r:id="rId7">
                            <a:extLst>
                              <a:ext uri="{A12FA001-AC4F-418D-AE19-62706E023703}">
                                <ahyp:hlinkClr xmlns:ahyp="http://schemas.microsoft.com/office/drawing/2018/hyperlinkcolor" val="tx"/>
                              </a:ext>
                            </a:extLst>
                          </a:hlinkClick>
                        </a:rPr>
                        <a:t>SP-220437</a:t>
                      </a:r>
                      <a:endParaRPr lang="en-GB" sz="900" b="0" i="0" u="sng" strike="noStrike" kern="1200" dirty="0">
                        <a:solidFill>
                          <a:srgbClr val="0563C1"/>
                        </a:solidFill>
                        <a:effectLst/>
                        <a:latin typeface="Calibri" panose="020F0502020204030204" pitchFamily="34" charset="0"/>
                        <a:ea typeface="+mn-ea"/>
                        <a:cs typeface="+mn-cs"/>
                      </a:endParaRPr>
                    </a:p>
                  </a:txBody>
                  <a:tcPr marL="7144" marR="7144" marT="7144" marB="0" anchor="ctr"/>
                </a:tc>
                <a:tc>
                  <a:txBody>
                    <a:bodyPr/>
                    <a:lstStyle/>
                    <a:p>
                      <a:pPr algn="ctr">
                        <a:lnSpc>
                          <a:spcPct val="107000"/>
                        </a:lnSpc>
                        <a:spcAft>
                          <a:spcPts val="800"/>
                        </a:spcAft>
                      </a:pPr>
                      <a:r>
                        <a:rPr lang="en-GB" sz="900" b="1" kern="1200" dirty="0">
                          <a:solidFill>
                            <a:srgbClr val="FF0000"/>
                          </a:solidFill>
                          <a:latin typeface="+mn-lt"/>
                          <a:ea typeface="+mn-ea"/>
                          <a:cs typeface="+mn-cs"/>
                        </a:rPr>
                        <a:t>100%</a:t>
                      </a:r>
                    </a:p>
                  </a:txBody>
                  <a:tcPr marL="36002" marR="36002" marT="0" marB="0" anchor="ctr"/>
                </a:tc>
                <a:tc>
                  <a:txBody>
                    <a:bodyPr/>
                    <a:lstStyle/>
                    <a:p>
                      <a:pPr algn="ctr" fontAlgn="ctr"/>
                      <a:endParaRPr lang="en-US" altLang="en-GB" sz="800" dirty="0">
                        <a:sym typeface="+mn-ea"/>
                      </a:endParaRPr>
                    </a:p>
                  </a:txBody>
                  <a:tcPr marL="9525" marR="9525" marT="9519" marB="0" anchor="ctr"/>
                </a:tc>
                <a:extLst>
                  <a:ext uri="{0D108BD9-81ED-4DB2-BD59-A6C34878D82A}">
                    <a16:rowId xmlns:a16="http://schemas.microsoft.com/office/drawing/2014/main" val="1141520554"/>
                  </a:ext>
                </a:extLst>
              </a:tr>
              <a:tr h="167164">
                <a:tc>
                  <a:txBody>
                    <a:bodyPr/>
                    <a:lstStyle/>
                    <a:p>
                      <a:pPr algn="ctr" fontAlgn="t"/>
                      <a:r>
                        <a:rPr lang="en-GB" sz="800" b="0" i="0" u="none" strike="noStrike" dirty="0">
                          <a:solidFill>
                            <a:srgbClr val="000000"/>
                          </a:solidFill>
                          <a:effectLst/>
                          <a:latin typeface="Arial" panose="020B0604020202020204" pitchFamily="34" charset="0"/>
                        </a:rPr>
                        <a:t>1000031</a:t>
                      </a:r>
                    </a:p>
                  </a:txBody>
                  <a:tcPr marL="7144" marR="7144" marT="7144" marB="0" anchor="ctr"/>
                </a:tc>
                <a:tc>
                  <a:txBody>
                    <a:bodyPr/>
                    <a:lstStyle/>
                    <a:p>
                      <a:pPr algn="l" fontAlgn="t"/>
                      <a:r>
                        <a:rPr lang="en-GB" sz="900" b="1" i="0" u="none" strike="noStrike" kern="1200" dirty="0">
                          <a:solidFill>
                            <a:srgbClr val="0000FF"/>
                          </a:solidFill>
                          <a:effectLst/>
                          <a:latin typeface="Arial" panose="020B0604020202020204" pitchFamily="34" charset="0"/>
                          <a:ea typeface="+mn-ea"/>
                          <a:cs typeface="+mn-cs"/>
                        </a:rPr>
                        <a:t>FRMCS Phase 5</a:t>
                      </a:r>
                    </a:p>
                  </a:txBody>
                  <a:tcPr marL="45720" marR="45720" anchor="ctr"/>
                </a:tc>
                <a:tc>
                  <a:txBody>
                    <a:bodyPr/>
                    <a:lstStyle/>
                    <a:p>
                      <a:pPr algn="ctr" fontAlgn="t"/>
                      <a:r>
                        <a:rPr lang="en-GB" sz="800" b="0" i="0" u="none" strike="noStrike" dirty="0">
                          <a:solidFill>
                            <a:srgbClr val="000000"/>
                          </a:solidFill>
                          <a:effectLst/>
                          <a:latin typeface="Arial" panose="020B0604020202020204" pitchFamily="34" charset="0"/>
                        </a:rPr>
                        <a:t>FRMCS_Ph5</a:t>
                      </a:r>
                    </a:p>
                  </a:txBody>
                  <a:tcPr marL="7144" marR="7144" marT="7144" marB="0" anchor="ctr"/>
                </a:tc>
                <a:tc>
                  <a:txBody>
                    <a:bodyPr/>
                    <a:lstStyle/>
                    <a:p>
                      <a:pPr algn="ctr" fontAlgn="t"/>
                      <a:r>
                        <a:rPr lang="en-GB" sz="800" b="0" i="0" u="none" strike="noStrike" dirty="0">
                          <a:solidFill>
                            <a:srgbClr val="000000"/>
                          </a:solidFill>
                          <a:effectLst/>
                          <a:latin typeface="Arial" panose="020B0604020202020204" pitchFamily="34" charset="0"/>
                        </a:rPr>
                        <a:t>12/12/2023</a:t>
                      </a:r>
                    </a:p>
                  </a:txBody>
                  <a:tcPr marL="7144" marR="7144" marT="7144" marB="0" anchor="ctr"/>
                </a:tc>
                <a:tc>
                  <a:txBody>
                    <a:bodyPr/>
                    <a:lstStyle/>
                    <a:p>
                      <a:pPr algn="ctr">
                        <a:lnSpc>
                          <a:spcPct val="107000"/>
                        </a:lnSpc>
                        <a:spcAft>
                          <a:spcPts val="800"/>
                        </a:spcAft>
                      </a:pPr>
                      <a:r>
                        <a:rPr lang="en-GB" sz="800" b="0" i="0" u="none" strike="noStrike" kern="1200" dirty="0">
                          <a:solidFill>
                            <a:srgbClr val="000000"/>
                          </a:solidFill>
                          <a:effectLst/>
                          <a:latin typeface="Arial" panose="020B0604020202020204" pitchFamily="34" charset="0"/>
                          <a:ea typeface="+mn-ea"/>
                          <a:cs typeface="+mn-cs"/>
                        </a:rPr>
                        <a:t>50%</a:t>
                      </a:r>
                    </a:p>
                  </a:txBody>
                  <a:tcPr marL="27002" marR="27002" marT="0" marB="0" anchor="ctr"/>
                </a:tc>
                <a:tc>
                  <a:txBody>
                    <a:bodyPr/>
                    <a:lstStyle/>
                    <a:p>
                      <a:pPr algn="ctr" fontAlgn="t"/>
                      <a:r>
                        <a:rPr lang="en-GB" sz="900" b="0" i="0" u="sng" strike="noStrike" kern="1200" dirty="0">
                          <a:solidFill>
                            <a:srgbClr val="0563C1"/>
                          </a:solidFill>
                          <a:effectLst/>
                          <a:latin typeface="Calibri" panose="020F0502020204030204" pitchFamily="34" charset="0"/>
                          <a:ea typeface="+mn-ea"/>
                          <a:cs typeface="+mn-cs"/>
                        </a:rPr>
                        <a:t>SP-230512</a:t>
                      </a:r>
                    </a:p>
                  </a:txBody>
                  <a:tcPr marL="7144" marR="7144" marT="7144" marB="0" anchor="ctr"/>
                </a:tc>
                <a:tc>
                  <a:txBody>
                    <a:bodyPr/>
                    <a:lstStyle/>
                    <a:p>
                      <a:pPr algn="ctr">
                        <a:lnSpc>
                          <a:spcPct val="107000"/>
                        </a:lnSpc>
                        <a:spcAft>
                          <a:spcPts val="800"/>
                        </a:spcAft>
                      </a:pPr>
                      <a:r>
                        <a:rPr lang="en-GB" sz="900" b="1" kern="1200" dirty="0">
                          <a:solidFill>
                            <a:srgbClr val="FF0000"/>
                          </a:solidFill>
                          <a:latin typeface="+mn-lt"/>
                          <a:ea typeface="+mn-ea"/>
                          <a:cs typeface="+mn-cs"/>
                        </a:rPr>
                        <a:t>100%</a:t>
                      </a:r>
                    </a:p>
                  </a:txBody>
                  <a:tcPr marL="36002" marR="36002" marT="0" marB="0" anchor="ctr"/>
                </a:tc>
                <a:tc>
                  <a:txBody>
                    <a:bodyPr/>
                    <a:lstStyle/>
                    <a:p>
                      <a:pPr algn="ctr" fontAlgn="ctr"/>
                      <a:endParaRPr lang="en-GB" sz="800" b="0" i="0" u="none" strike="noStrike" kern="1200" dirty="0">
                        <a:solidFill>
                          <a:srgbClr val="FF0000"/>
                        </a:solidFill>
                        <a:effectLst/>
                        <a:latin typeface="Arial" panose="020B0604020202020204" pitchFamily="34" charset="0"/>
                        <a:ea typeface="+mn-ea"/>
                        <a:cs typeface="+mn-cs"/>
                      </a:endParaRPr>
                    </a:p>
                  </a:txBody>
                  <a:tcPr marL="7144" marR="7144" marT="7139" marB="0" anchor="ctr"/>
                </a:tc>
                <a:extLst>
                  <a:ext uri="{0D108BD9-81ED-4DB2-BD59-A6C34878D82A}">
                    <a16:rowId xmlns:a16="http://schemas.microsoft.com/office/drawing/2014/main" val="1076582930"/>
                  </a:ext>
                </a:extLst>
              </a:tr>
              <a:tr h="167164">
                <a:tc>
                  <a:txBody>
                    <a:bodyPr/>
                    <a:lstStyle/>
                    <a:p>
                      <a:pPr algn="ctr" fontAlgn="t"/>
                      <a:r>
                        <a:rPr lang="en-GB" sz="800" b="0" i="0" u="none" strike="noStrike">
                          <a:solidFill>
                            <a:srgbClr val="000000"/>
                          </a:solidFill>
                          <a:effectLst/>
                          <a:latin typeface="Arial" panose="020B0604020202020204" pitchFamily="34" charset="0"/>
                        </a:rPr>
                        <a:t>950008</a:t>
                      </a:r>
                    </a:p>
                  </a:txBody>
                  <a:tcPr marL="7144" marR="7144" marT="7144" marB="0" anchor="ctr"/>
                </a:tc>
                <a:tc>
                  <a:txBody>
                    <a:bodyPr/>
                    <a:lstStyle/>
                    <a:p>
                      <a:pPr algn="l" fontAlgn="t"/>
                      <a:r>
                        <a:rPr lang="en-GB" sz="900" b="1" i="0" u="none" strike="noStrike" kern="1200" dirty="0">
                          <a:solidFill>
                            <a:srgbClr val="0000FF"/>
                          </a:solidFill>
                          <a:effectLst/>
                          <a:latin typeface="Arial" panose="020B0604020202020204" pitchFamily="34" charset="0"/>
                          <a:ea typeface="+mn-ea"/>
                          <a:cs typeface="+mn-cs"/>
                        </a:rPr>
                        <a:t>Study on AI/ML Model Transfer Phase2 </a:t>
                      </a:r>
                    </a:p>
                  </a:txBody>
                  <a:tcPr marL="45720" marR="45720" anchor="ctr"/>
                </a:tc>
                <a:tc>
                  <a:txBody>
                    <a:bodyPr/>
                    <a:lstStyle/>
                    <a:p>
                      <a:pPr algn="ctr" fontAlgn="t"/>
                      <a:r>
                        <a:rPr lang="en-GB" sz="800" b="0" i="0" u="none" strike="noStrike" dirty="0">
                          <a:solidFill>
                            <a:srgbClr val="000000"/>
                          </a:solidFill>
                          <a:effectLst/>
                          <a:latin typeface="Arial" panose="020B0604020202020204" pitchFamily="34" charset="0"/>
                        </a:rPr>
                        <a:t>FS_AIML_MT_Ph2</a:t>
                      </a:r>
                    </a:p>
                  </a:txBody>
                  <a:tcPr marL="7144" marR="7144" marT="7144" marB="0" anchor="ctr"/>
                </a:tc>
                <a:tc>
                  <a:txBody>
                    <a:bodyPr/>
                    <a:lstStyle/>
                    <a:p>
                      <a:pPr algn="ctr" fontAlgn="t"/>
                      <a:r>
                        <a:rPr lang="en-GB" sz="800" b="0" i="0" u="none" strike="noStrike" dirty="0">
                          <a:solidFill>
                            <a:srgbClr val="000000"/>
                          </a:solidFill>
                          <a:effectLst/>
                          <a:latin typeface="Arial" panose="020B0604020202020204" pitchFamily="34" charset="0"/>
                        </a:rPr>
                        <a:t>06/06/2023</a:t>
                      </a:r>
                    </a:p>
                  </a:txBody>
                  <a:tcPr marL="7144" marR="7144" marT="7144" marB="0" anchor="ctr"/>
                </a:tc>
                <a:tc>
                  <a:txBody>
                    <a:bodyPr/>
                    <a:lstStyle/>
                    <a:p>
                      <a:pPr algn="ctr">
                        <a:lnSpc>
                          <a:spcPct val="107000"/>
                        </a:lnSpc>
                        <a:spcAft>
                          <a:spcPts val="800"/>
                        </a:spcAft>
                      </a:pPr>
                      <a:r>
                        <a:rPr lang="en-GB" sz="800" b="0" i="0" u="none" strike="noStrike" kern="1200" dirty="0">
                          <a:solidFill>
                            <a:srgbClr val="000000"/>
                          </a:solidFill>
                          <a:effectLst/>
                          <a:latin typeface="Arial" panose="020B0604020202020204" pitchFamily="34" charset="0"/>
                          <a:ea typeface="+mn-ea"/>
                          <a:cs typeface="+mn-cs"/>
                        </a:rPr>
                        <a:t>100%</a:t>
                      </a:r>
                    </a:p>
                  </a:txBody>
                  <a:tcPr marL="27002" marR="27002" marT="0" marB="0" anchor="ctr"/>
                </a:tc>
                <a:tc>
                  <a:txBody>
                    <a:bodyPr/>
                    <a:lstStyle/>
                    <a:p>
                      <a:pPr algn="ctr" fontAlgn="t"/>
                      <a:r>
                        <a:rPr lang="en-GB" sz="900" b="0" i="0" u="sng" strike="noStrike" kern="1200" dirty="0">
                          <a:solidFill>
                            <a:srgbClr val="0563C1"/>
                          </a:solidFill>
                          <a:effectLst/>
                          <a:latin typeface="Calibri" panose="020F0502020204030204" pitchFamily="34" charset="0"/>
                          <a:ea typeface="+mn-ea"/>
                          <a:cs typeface="+mn-cs"/>
                          <a:hlinkClick r:id="rId8">
                            <a:extLst>
                              <a:ext uri="{A12FA001-AC4F-418D-AE19-62706E023703}">
                                <ahyp:hlinkClr xmlns:ahyp="http://schemas.microsoft.com/office/drawing/2018/hyperlinkcolor" val="tx"/>
                              </a:ext>
                            </a:extLst>
                          </a:hlinkClick>
                        </a:rPr>
                        <a:t>SP-220439</a:t>
                      </a:r>
                      <a:endParaRPr lang="en-GB" sz="900" b="0" i="0" u="sng" strike="noStrike" kern="1200" dirty="0">
                        <a:solidFill>
                          <a:srgbClr val="0563C1"/>
                        </a:solidFill>
                        <a:effectLst/>
                        <a:latin typeface="Calibri" panose="020F0502020204030204" pitchFamily="34" charset="0"/>
                        <a:ea typeface="+mn-ea"/>
                        <a:cs typeface="+mn-cs"/>
                      </a:endParaRPr>
                    </a:p>
                  </a:txBody>
                  <a:tcPr marL="7144" marR="7144" marT="7144" marB="0" anchor="ctr"/>
                </a:tc>
                <a:tc>
                  <a:txBody>
                    <a:bodyPr/>
                    <a:lstStyle/>
                    <a:p>
                      <a:pPr algn="ctr">
                        <a:lnSpc>
                          <a:spcPct val="107000"/>
                        </a:lnSpc>
                        <a:spcAft>
                          <a:spcPts val="800"/>
                        </a:spcAft>
                      </a:pPr>
                      <a:r>
                        <a:rPr lang="en-GB" sz="900" b="1" kern="1200" dirty="0">
                          <a:solidFill>
                            <a:srgbClr val="FF0000"/>
                          </a:solidFill>
                          <a:latin typeface="+mn-lt"/>
                          <a:ea typeface="+mn-ea"/>
                          <a:cs typeface="+mn-cs"/>
                        </a:rPr>
                        <a:t>-</a:t>
                      </a:r>
                    </a:p>
                  </a:txBody>
                  <a:tcPr marL="36002" marR="36002" marT="0" marB="0" anchor="ctr"/>
                </a:tc>
                <a:tc>
                  <a:txBody>
                    <a:bodyPr/>
                    <a:lstStyle/>
                    <a:p>
                      <a:pPr marL="0" marR="0" lvl="0" indent="0" algn="ctr" defTabSz="914296" rtl="0" eaLnBrk="1" fontAlgn="ctr" latinLnBrk="0" hangingPunct="1">
                        <a:lnSpc>
                          <a:spcPct val="100000"/>
                        </a:lnSpc>
                        <a:spcBef>
                          <a:spcPts val="0"/>
                        </a:spcBef>
                        <a:spcAft>
                          <a:spcPts val="0"/>
                        </a:spcAft>
                        <a:buClrTx/>
                        <a:buSzTx/>
                        <a:buFontTx/>
                        <a:buNone/>
                        <a:tabLst/>
                        <a:defRPr/>
                      </a:pPr>
                      <a:r>
                        <a:rPr lang="en-GB" sz="800" b="0" i="0" u="none" strike="noStrike" dirty="0">
                          <a:solidFill>
                            <a:srgbClr val="FF0000"/>
                          </a:solidFill>
                          <a:effectLst/>
                          <a:latin typeface="Arial" panose="020B0604020202020204" pitchFamily="34" charset="0"/>
                        </a:rPr>
                        <a:t>-</a:t>
                      </a:r>
                    </a:p>
                  </a:txBody>
                  <a:tcPr marL="9525" marR="9525" marT="9519" marB="0" anchor="ctr"/>
                </a:tc>
                <a:extLst>
                  <a:ext uri="{0D108BD9-81ED-4DB2-BD59-A6C34878D82A}">
                    <a16:rowId xmlns:a16="http://schemas.microsoft.com/office/drawing/2014/main" val="36651586"/>
                  </a:ext>
                </a:extLst>
              </a:tr>
              <a:tr h="167164">
                <a:tc>
                  <a:txBody>
                    <a:bodyPr/>
                    <a:lstStyle/>
                    <a:p>
                      <a:pPr algn="ctr" fontAlgn="t"/>
                      <a:r>
                        <a:rPr lang="en-GB" sz="800" b="0" i="0" u="none" strike="noStrike" dirty="0">
                          <a:solidFill>
                            <a:srgbClr val="000000"/>
                          </a:solidFill>
                          <a:effectLst/>
                          <a:latin typeface="Arial" panose="020B0604020202020204" pitchFamily="34" charset="0"/>
                        </a:rPr>
                        <a:t>1000030</a:t>
                      </a:r>
                    </a:p>
                  </a:txBody>
                  <a:tcPr marL="7144" marR="7144" marT="7144" marB="0" anchor="ctr"/>
                </a:tc>
                <a:tc>
                  <a:txBody>
                    <a:bodyPr/>
                    <a:lstStyle/>
                    <a:p>
                      <a:pPr algn="l" fontAlgn="t"/>
                      <a:r>
                        <a:rPr lang="en-GB" sz="900" b="1" i="0" u="none" strike="noStrike" kern="1200" dirty="0">
                          <a:solidFill>
                            <a:srgbClr val="0000FF"/>
                          </a:solidFill>
                          <a:effectLst/>
                          <a:latin typeface="Arial" panose="020B0604020202020204" pitchFamily="34" charset="0"/>
                          <a:ea typeface="+mn-ea"/>
                          <a:cs typeface="+mn-cs"/>
                        </a:rPr>
                        <a:t>AI/ML Model Transfer Phase2 </a:t>
                      </a:r>
                    </a:p>
                  </a:txBody>
                  <a:tcPr marL="45720" marR="45720" anchor="ctr"/>
                </a:tc>
                <a:tc>
                  <a:txBody>
                    <a:bodyPr/>
                    <a:lstStyle/>
                    <a:p>
                      <a:pPr algn="ctr" fontAlgn="t"/>
                      <a:r>
                        <a:rPr lang="en-GB" sz="800" b="0" i="0" u="none" strike="noStrike" dirty="0">
                          <a:solidFill>
                            <a:srgbClr val="000000"/>
                          </a:solidFill>
                          <a:effectLst/>
                          <a:latin typeface="Arial" panose="020B0604020202020204" pitchFamily="34" charset="0"/>
                        </a:rPr>
                        <a:t>AIML_MT_Ph2</a:t>
                      </a:r>
                    </a:p>
                  </a:txBody>
                  <a:tcPr marL="7144" marR="7144" marT="7144" marB="0" anchor="ctr"/>
                </a:tc>
                <a:tc>
                  <a:txBody>
                    <a:bodyPr/>
                    <a:lstStyle/>
                    <a:p>
                      <a:pPr algn="ctr" fontAlgn="t"/>
                      <a:r>
                        <a:rPr lang="en-GB" sz="800" b="0" i="0" u="none" strike="noStrike" dirty="0">
                          <a:solidFill>
                            <a:srgbClr val="000000"/>
                          </a:solidFill>
                          <a:effectLst/>
                          <a:latin typeface="Arial" panose="020B0604020202020204" pitchFamily="34" charset="0"/>
                        </a:rPr>
                        <a:t>12/12/2023</a:t>
                      </a:r>
                    </a:p>
                  </a:txBody>
                  <a:tcPr marL="7144" marR="7144" marT="7144" marB="0" anchor="ctr"/>
                </a:tc>
                <a:tc>
                  <a:txBody>
                    <a:bodyPr/>
                    <a:lstStyle/>
                    <a:p>
                      <a:pPr algn="ctr">
                        <a:lnSpc>
                          <a:spcPct val="107000"/>
                        </a:lnSpc>
                        <a:spcAft>
                          <a:spcPts val="800"/>
                        </a:spcAft>
                      </a:pPr>
                      <a:r>
                        <a:rPr lang="en-GB" sz="800" b="0" i="0" u="none" strike="noStrike" kern="1200" dirty="0">
                          <a:solidFill>
                            <a:srgbClr val="000000"/>
                          </a:solidFill>
                          <a:effectLst/>
                          <a:latin typeface="Arial" panose="020B0604020202020204" pitchFamily="34" charset="0"/>
                          <a:ea typeface="+mn-ea"/>
                          <a:cs typeface="+mn-cs"/>
                        </a:rPr>
                        <a:t>80%</a:t>
                      </a:r>
                    </a:p>
                  </a:txBody>
                  <a:tcPr marL="27002" marR="27002" marT="0" marB="0" anchor="ctr"/>
                </a:tc>
                <a:tc>
                  <a:txBody>
                    <a:bodyPr/>
                    <a:lstStyle/>
                    <a:p>
                      <a:pPr algn="ctr" fontAlgn="t"/>
                      <a:r>
                        <a:rPr lang="en-GB" sz="900" b="0" i="0" u="sng" strike="noStrike" kern="1200" dirty="0">
                          <a:solidFill>
                            <a:srgbClr val="0563C1"/>
                          </a:solidFill>
                          <a:effectLst/>
                          <a:latin typeface="Calibri" panose="020F0502020204030204" pitchFamily="34" charset="0"/>
                          <a:ea typeface="+mn-ea"/>
                          <a:cs typeface="+mn-cs"/>
                        </a:rPr>
                        <a:t>SP-230514</a:t>
                      </a:r>
                    </a:p>
                  </a:txBody>
                  <a:tcPr marL="7144" marR="7144" marT="7144" marB="0" anchor="ctr"/>
                </a:tc>
                <a:tc>
                  <a:txBody>
                    <a:bodyPr/>
                    <a:lstStyle/>
                    <a:p>
                      <a:pPr algn="ctr">
                        <a:lnSpc>
                          <a:spcPct val="107000"/>
                        </a:lnSpc>
                        <a:spcAft>
                          <a:spcPts val="800"/>
                        </a:spcAft>
                      </a:pPr>
                      <a:r>
                        <a:rPr lang="en-GB" sz="900" b="1" kern="1200" dirty="0">
                          <a:solidFill>
                            <a:srgbClr val="FF0000"/>
                          </a:solidFill>
                          <a:latin typeface="+mn-lt"/>
                          <a:ea typeface="+mn-ea"/>
                          <a:cs typeface="+mn-cs"/>
                        </a:rPr>
                        <a:t>100%</a:t>
                      </a:r>
                    </a:p>
                  </a:txBody>
                  <a:tcPr marL="36002" marR="36002" marT="0" marB="0" anchor="ctr"/>
                </a:tc>
                <a:tc>
                  <a:txBody>
                    <a:bodyPr/>
                    <a:lstStyle/>
                    <a:p>
                      <a:pPr algn="ctr" fontAlgn="ctr"/>
                      <a:r>
                        <a:rPr lang="en-GB" sz="1000" b="0" i="0" u="none" strike="noStrike" dirty="0">
                          <a:solidFill>
                            <a:srgbClr val="FF0000"/>
                          </a:solidFill>
                          <a:effectLst/>
                          <a:latin typeface="Arial" panose="020B0604020202020204" pitchFamily="34" charset="0"/>
                        </a:rPr>
                        <a:t>-</a:t>
                      </a:r>
                    </a:p>
                  </a:txBody>
                  <a:tcPr marL="9525" marR="9525" marT="9519" marB="0" anchor="ctr"/>
                </a:tc>
                <a:extLst>
                  <a:ext uri="{0D108BD9-81ED-4DB2-BD59-A6C34878D82A}">
                    <a16:rowId xmlns:a16="http://schemas.microsoft.com/office/drawing/2014/main" val="2295662443"/>
                  </a:ext>
                </a:extLst>
              </a:tr>
              <a:tr h="167164">
                <a:tc>
                  <a:txBody>
                    <a:bodyPr/>
                    <a:lstStyle/>
                    <a:p>
                      <a:pPr algn="ctr" fontAlgn="t"/>
                      <a:r>
                        <a:rPr lang="en-GB" sz="800" b="0" i="0" u="none" strike="noStrike" dirty="0">
                          <a:solidFill>
                            <a:srgbClr val="000000"/>
                          </a:solidFill>
                          <a:effectLst/>
                          <a:latin typeface="Arial" panose="020B0604020202020204" pitchFamily="34" charset="0"/>
                        </a:rPr>
                        <a:t>960016</a:t>
                      </a:r>
                    </a:p>
                  </a:txBody>
                  <a:tcPr marL="7144" marR="7144" marT="7144" marB="0" anchor="ctr"/>
                </a:tc>
                <a:tc>
                  <a:txBody>
                    <a:bodyPr/>
                    <a:lstStyle/>
                    <a:p>
                      <a:pPr algn="l" fontAlgn="t"/>
                      <a:r>
                        <a:rPr lang="en-GB" sz="900" b="1" i="0" u="none" strike="noStrike" kern="1200" dirty="0">
                          <a:solidFill>
                            <a:srgbClr val="0000FF"/>
                          </a:solidFill>
                          <a:effectLst/>
                          <a:latin typeface="Arial" panose="020B0604020202020204" pitchFamily="34" charset="0"/>
                          <a:ea typeface="+mn-ea"/>
                          <a:cs typeface="+mn-cs"/>
                        </a:rPr>
                        <a:t>Study on satellite access - Phase 3 </a:t>
                      </a:r>
                    </a:p>
                  </a:txBody>
                  <a:tcPr marL="45720" marR="45720" anchor="ctr"/>
                </a:tc>
                <a:tc>
                  <a:txBody>
                    <a:bodyPr/>
                    <a:lstStyle/>
                    <a:p>
                      <a:pPr algn="ctr" fontAlgn="t"/>
                      <a:r>
                        <a:rPr lang="en-GB" sz="800" b="0" i="0" u="none" strike="noStrike" dirty="0">
                          <a:solidFill>
                            <a:srgbClr val="000000"/>
                          </a:solidFill>
                          <a:effectLst/>
                          <a:latin typeface="Arial" panose="020B0604020202020204" pitchFamily="34" charset="0"/>
                        </a:rPr>
                        <a:t>FS_5GSAT_Ph3</a:t>
                      </a:r>
                    </a:p>
                  </a:txBody>
                  <a:tcPr marL="7144" marR="7144" marT="7144" marB="0" anchor="ctr"/>
                </a:tc>
                <a:tc>
                  <a:txBody>
                    <a:bodyPr/>
                    <a:lstStyle/>
                    <a:p>
                      <a:pPr algn="ctr" fontAlgn="t"/>
                      <a:r>
                        <a:rPr lang="en-GB" sz="800" b="0" i="0" u="none" strike="noStrike" dirty="0">
                          <a:solidFill>
                            <a:srgbClr val="000000"/>
                          </a:solidFill>
                          <a:effectLst/>
                          <a:latin typeface="Arial" panose="020B0604020202020204" pitchFamily="34" charset="0"/>
                        </a:rPr>
                        <a:t>06/06/2023</a:t>
                      </a:r>
                    </a:p>
                  </a:txBody>
                  <a:tcPr marL="7144" marR="7144" marT="7144" marB="0" anchor="ctr"/>
                </a:tc>
                <a:tc>
                  <a:txBody>
                    <a:bodyPr/>
                    <a:lstStyle/>
                    <a:p>
                      <a:pPr algn="ctr">
                        <a:lnSpc>
                          <a:spcPct val="107000"/>
                        </a:lnSpc>
                        <a:spcAft>
                          <a:spcPts val="800"/>
                        </a:spcAft>
                      </a:pPr>
                      <a:r>
                        <a:rPr lang="en-GB" sz="800" b="0" i="0" u="none" strike="noStrike" kern="1200" dirty="0">
                          <a:solidFill>
                            <a:srgbClr val="000000"/>
                          </a:solidFill>
                          <a:effectLst/>
                          <a:latin typeface="Arial" panose="020B0604020202020204" pitchFamily="34" charset="0"/>
                          <a:ea typeface="+mn-ea"/>
                          <a:cs typeface="+mn-cs"/>
                        </a:rPr>
                        <a:t>100%</a:t>
                      </a:r>
                    </a:p>
                  </a:txBody>
                  <a:tcPr marL="27002" marR="27002" marT="0" marB="0" anchor="ctr"/>
                </a:tc>
                <a:tc>
                  <a:txBody>
                    <a:bodyPr/>
                    <a:lstStyle/>
                    <a:p>
                      <a:pPr algn="ctr" fontAlgn="t"/>
                      <a:r>
                        <a:rPr lang="en-GB" sz="900" b="0" i="0" u="sng" strike="noStrike" kern="1200" dirty="0">
                          <a:solidFill>
                            <a:srgbClr val="0563C1"/>
                          </a:solidFill>
                          <a:effectLst/>
                          <a:latin typeface="Calibri" panose="020F0502020204030204" pitchFamily="34" charset="0"/>
                          <a:ea typeface="+mn-ea"/>
                          <a:cs typeface="+mn-cs"/>
                          <a:hlinkClick r:id="rId9">
                            <a:extLst>
                              <a:ext uri="{A12FA001-AC4F-418D-AE19-62706E023703}">
                                <ahyp:hlinkClr xmlns:ahyp="http://schemas.microsoft.com/office/drawing/2018/hyperlinkcolor" val="tx"/>
                              </a:ext>
                            </a:extLst>
                          </a:hlinkClick>
                        </a:rPr>
                        <a:t>SP-220679</a:t>
                      </a:r>
                      <a:endParaRPr lang="en-GB" sz="900" b="0" i="0" u="sng" strike="noStrike" kern="1200" dirty="0">
                        <a:solidFill>
                          <a:srgbClr val="0563C1"/>
                        </a:solidFill>
                        <a:effectLst/>
                        <a:latin typeface="Calibri" panose="020F0502020204030204" pitchFamily="34" charset="0"/>
                        <a:ea typeface="+mn-ea"/>
                        <a:cs typeface="+mn-cs"/>
                      </a:endParaRPr>
                    </a:p>
                  </a:txBody>
                  <a:tcPr marL="7144" marR="7144" marT="7144" marB="0" anchor="ctr"/>
                </a:tc>
                <a:tc>
                  <a:txBody>
                    <a:bodyPr/>
                    <a:lstStyle/>
                    <a:p>
                      <a:pPr algn="ctr">
                        <a:lnSpc>
                          <a:spcPct val="107000"/>
                        </a:lnSpc>
                        <a:spcAft>
                          <a:spcPts val="800"/>
                        </a:spcAft>
                      </a:pPr>
                      <a:r>
                        <a:rPr lang="en-GB" sz="900" b="1" kern="1200" dirty="0">
                          <a:solidFill>
                            <a:srgbClr val="FF0000"/>
                          </a:solidFill>
                          <a:latin typeface="+mn-lt"/>
                          <a:ea typeface="+mn-ea"/>
                          <a:cs typeface="+mn-cs"/>
                        </a:rPr>
                        <a:t>-</a:t>
                      </a:r>
                    </a:p>
                  </a:txBody>
                  <a:tcPr marL="36002" marR="36002" marT="0" marB="0" anchor="ctr"/>
                </a:tc>
                <a:tc>
                  <a:txBody>
                    <a:bodyPr/>
                    <a:lstStyle/>
                    <a:p>
                      <a:pPr marL="0" marR="0" lvl="0" indent="0" algn="ctr" defTabSz="914296" rtl="0" eaLnBrk="1" fontAlgn="b" latinLnBrk="0" hangingPunct="1">
                        <a:lnSpc>
                          <a:spcPct val="100000"/>
                        </a:lnSpc>
                        <a:spcBef>
                          <a:spcPts val="0"/>
                        </a:spcBef>
                        <a:spcAft>
                          <a:spcPts val="0"/>
                        </a:spcAft>
                        <a:buClrTx/>
                        <a:buSzTx/>
                        <a:buFontTx/>
                        <a:buNone/>
                        <a:tabLst/>
                        <a:defRPr/>
                      </a:pPr>
                      <a:r>
                        <a:rPr lang="en-US" altLang="en-US" sz="800" b="0" i="0" u="none" strike="noStrike" kern="1200" dirty="0">
                          <a:solidFill>
                            <a:srgbClr val="FF0000"/>
                          </a:solidFill>
                          <a:effectLst/>
                          <a:latin typeface="Arial" panose="020B0604020202020204" pitchFamily="34" charset="0"/>
                          <a:ea typeface="+mn-ea"/>
                          <a:cs typeface="+mn-cs"/>
                        </a:rPr>
                        <a:t>-</a:t>
                      </a:r>
                      <a:endParaRPr lang="en-GB" sz="800" b="0" i="0" u="none" strike="noStrike" kern="1200" dirty="0">
                        <a:solidFill>
                          <a:srgbClr val="FF0000"/>
                        </a:solidFill>
                        <a:effectLst/>
                        <a:latin typeface="Arial" panose="020B0604020202020204" pitchFamily="34" charset="0"/>
                        <a:ea typeface="+mn-ea"/>
                        <a:cs typeface="+mn-cs"/>
                      </a:endParaRPr>
                    </a:p>
                  </a:txBody>
                  <a:tcPr marL="9525" marR="9525" marT="9519" marB="0" anchor="ctr"/>
                </a:tc>
                <a:extLst>
                  <a:ext uri="{0D108BD9-81ED-4DB2-BD59-A6C34878D82A}">
                    <a16:rowId xmlns:a16="http://schemas.microsoft.com/office/drawing/2014/main" val="3953066893"/>
                  </a:ext>
                </a:extLst>
              </a:tr>
              <a:tr h="167164">
                <a:tc>
                  <a:txBody>
                    <a:bodyPr/>
                    <a:lstStyle/>
                    <a:p>
                      <a:pPr algn="ctr" fontAlgn="t"/>
                      <a:r>
                        <a:rPr lang="en-GB" sz="800" b="0" i="0" u="none" strike="noStrike" dirty="0">
                          <a:solidFill>
                            <a:srgbClr val="000000"/>
                          </a:solidFill>
                          <a:effectLst/>
                          <a:latin typeface="Arial" panose="020B0604020202020204" pitchFamily="34" charset="0"/>
                        </a:rPr>
                        <a:t>1000024</a:t>
                      </a:r>
                    </a:p>
                  </a:txBody>
                  <a:tcPr marL="7144" marR="7144" marT="7144" marB="0" anchor="ctr"/>
                </a:tc>
                <a:tc>
                  <a:txBody>
                    <a:bodyPr/>
                    <a:lstStyle/>
                    <a:p>
                      <a:pPr algn="l" fontAlgn="t"/>
                      <a:r>
                        <a:rPr lang="en-GB" sz="900" b="1" i="0" u="none" strike="noStrike" kern="1200" dirty="0">
                          <a:solidFill>
                            <a:srgbClr val="0000FF"/>
                          </a:solidFill>
                          <a:effectLst/>
                          <a:latin typeface="Arial" panose="020B0604020202020204" pitchFamily="34" charset="0"/>
                          <a:ea typeface="+mn-ea"/>
                          <a:cs typeface="+mn-cs"/>
                        </a:rPr>
                        <a:t>Satellite access - Phase 3</a:t>
                      </a:r>
                    </a:p>
                  </a:txBody>
                  <a:tcPr marL="45720" marR="45720" anchor="ctr"/>
                </a:tc>
                <a:tc>
                  <a:txBody>
                    <a:bodyPr/>
                    <a:lstStyle/>
                    <a:p>
                      <a:pPr algn="ctr" fontAlgn="t"/>
                      <a:r>
                        <a:rPr lang="en-GB" sz="800" b="0" i="0" u="none" strike="noStrike" dirty="0">
                          <a:solidFill>
                            <a:srgbClr val="000000"/>
                          </a:solidFill>
                          <a:effectLst/>
                          <a:latin typeface="Arial" panose="020B0604020202020204" pitchFamily="34" charset="0"/>
                        </a:rPr>
                        <a:t>5GSAT_Ph3</a:t>
                      </a:r>
                    </a:p>
                  </a:txBody>
                  <a:tcPr marL="7144" marR="7144" marT="7144" marB="0" anchor="ctr"/>
                </a:tc>
                <a:tc>
                  <a:txBody>
                    <a:bodyPr/>
                    <a:lstStyle/>
                    <a:p>
                      <a:pPr algn="ctr" fontAlgn="t"/>
                      <a:r>
                        <a:rPr lang="en-GB" sz="800" b="0" i="0" u="none" strike="noStrike" dirty="0">
                          <a:solidFill>
                            <a:srgbClr val="000000"/>
                          </a:solidFill>
                          <a:effectLst/>
                          <a:latin typeface="Arial" panose="020B0604020202020204" pitchFamily="34" charset="0"/>
                        </a:rPr>
                        <a:t>12/12/2023</a:t>
                      </a:r>
                    </a:p>
                  </a:txBody>
                  <a:tcPr marL="7144" marR="7144" marT="7144" marB="0" anchor="ctr"/>
                </a:tc>
                <a:tc>
                  <a:txBody>
                    <a:bodyPr/>
                    <a:lstStyle/>
                    <a:p>
                      <a:pPr algn="ctr">
                        <a:lnSpc>
                          <a:spcPct val="107000"/>
                        </a:lnSpc>
                        <a:spcAft>
                          <a:spcPts val="800"/>
                        </a:spcAft>
                      </a:pPr>
                      <a:r>
                        <a:rPr lang="en-GB" sz="800" b="0" i="0" u="none" strike="noStrike" kern="1200" dirty="0">
                          <a:solidFill>
                            <a:srgbClr val="000000"/>
                          </a:solidFill>
                          <a:effectLst/>
                          <a:latin typeface="Arial" panose="020B0604020202020204" pitchFamily="34" charset="0"/>
                          <a:ea typeface="+mn-ea"/>
                          <a:cs typeface="+mn-cs"/>
                        </a:rPr>
                        <a:t>95%</a:t>
                      </a:r>
                    </a:p>
                  </a:txBody>
                  <a:tcPr marL="27002" marR="27002" marT="0" marB="0" anchor="ctr"/>
                </a:tc>
                <a:tc>
                  <a:txBody>
                    <a:bodyPr/>
                    <a:lstStyle/>
                    <a:p>
                      <a:pPr algn="ctr" fontAlgn="t"/>
                      <a:r>
                        <a:rPr lang="en-GB" sz="900" b="0" i="0" u="sng" strike="noStrike" kern="1200" dirty="0">
                          <a:solidFill>
                            <a:srgbClr val="0563C1"/>
                          </a:solidFill>
                          <a:effectLst/>
                          <a:latin typeface="Calibri" panose="020F0502020204030204" pitchFamily="34" charset="0"/>
                          <a:ea typeface="+mn-ea"/>
                          <a:cs typeface="+mn-cs"/>
                        </a:rPr>
                        <a:t>SP-230516</a:t>
                      </a:r>
                    </a:p>
                  </a:txBody>
                  <a:tcPr marL="7144" marR="7144" marT="7144" marB="0" anchor="ctr"/>
                </a:tc>
                <a:tc>
                  <a:txBody>
                    <a:bodyPr/>
                    <a:lstStyle/>
                    <a:p>
                      <a:pPr algn="ctr">
                        <a:lnSpc>
                          <a:spcPct val="107000"/>
                        </a:lnSpc>
                        <a:spcAft>
                          <a:spcPts val="800"/>
                        </a:spcAft>
                      </a:pPr>
                      <a:r>
                        <a:rPr lang="en-GB" sz="900" b="1" kern="1200" dirty="0">
                          <a:solidFill>
                            <a:srgbClr val="FF0000"/>
                          </a:solidFill>
                          <a:latin typeface="+mn-lt"/>
                          <a:ea typeface="+mn-ea"/>
                          <a:cs typeface="+mn-cs"/>
                        </a:rPr>
                        <a:t>100%</a:t>
                      </a:r>
                    </a:p>
                  </a:txBody>
                  <a:tcPr marL="36002" marR="36002" marT="0" marB="0" anchor="ctr"/>
                </a:tc>
                <a:tc>
                  <a:txBody>
                    <a:bodyPr/>
                    <a:lstStyle/>
                    <a:p>
                      <a:pPr algn="r" fontAlgn="b"/>
                      <a:endParaRPr lang="en-GB" sz="1000" b="0" i="0" u="none" strike="noStrike" kern="1200" dirty="0">
                        <a:solidFill>
                          <a:srgbClr val="000000"/>
                        </a:solidFill>
                        <a:effectLst/>
                        <a:latin typeface="Arial" panose="020B0604020202020204" pitchFamily="34" charset="0"/>
                        <a:ea typeface="+mn-ea"/>
                        <a:cs typeface="+mn-cs"/>
                      </a:endParaRPr>
                    </a:p>
                  </a:txBody>
                  <a:tcPr marL="9525" marR="9525" marT="9519" marB="0" anchor="ctr"/>
                </a:tc>
                <a:extLst>
                  <a:ext uri="{0D108BD9-81ED-4DB2-BD59-A6C34878D82A}">
                    <a16:rowId xmlns:a16="http://schemas.microsoft.com/office/drawing/2014/main" val="3713447174"/>
                  </a:ext>
                </a:extLst>
              </a:tr>
              <a:tr h="167164">
                <a:tc>
                  <a:txBody>
                    <a:bodyPr/>
                    <a:lstStyle/>
                    <a:p>
                      <a:pPr algn="ctr" fontAlgn="t"/>
                      <a:r>
                        <a:rPr lang="en-GB" sz="800" b="0" i="0" u="none" strike="noStrike" dirty="0">
                          <a:solidFill>
                            <a:srgbClr val="000000"/>
                          </a:solidFill>
                          <a:effectLst/>
                          <a:latin typeface="Arial" panose="020B0604020202020204" pitchFamily="34" charset="0"/>
                        </a:rPr>
                        <a:t>960017</a:t>
                      </a:r>
                    </a:p>
                  </a:txBody>
                  <a:tcPr marL="7144" marR="7144" marT="7144" marB="0" anchor="ctr"/>
                </a:tc>
                <a:tc>
                  <a:txBody>
                    <a:bodyPr/>
                    <a:lstStyle/>
                    <a:p>
                      <a:pPr algn="l" fontAlgn="t"/>
                      <a:r>
                        <a:rPr lang="en-GB" sz="900" b="1" i="0" u="none" strike="noStrike" kern="1200" dirty="0">
                          <a:solidFill>
                            <a:srgbClr val="0000FF"/>
                          </a:solidFill>
                          <a:effectLst/>
                          <a:latin typeface="Arial" panose="020B0604020202020204" pitchFamily="34" charset="0"/>
                          <a:ea typeface="+mn-ea"/>
                          <a:cs typeface="+mn-cs"/>
                        </a:rPr>
                        <a:t>Study on UAV Phase 3 </a:t>
                      </a:r>
                    </a:p>
                  </a:txBody>
                  <a:tcPr marL="45720" marR="45720" anchor="ctr"/>
                </a:tc>
                <a:tc>
                  <a:txBody>
                    <a:bodyPr/>
                    <a:lstStyle/>
                    <a:p>
                      <a:pPr algn="ctr" fontAlgn="t"/>
                      <a:r>
                        <a:rPr lang="en-GB" sz="800" b="0" i="0" u="none" strike="noStrike" dirty="0">
                          <a:solidFill>
                            <a:srgbClr val="000000"/>
                          </a:solidFill>
                          <a:effectLst/>
                          <a:latin typeface="Arial" panose="020B0604020202020204" pitchFamily="34" charset="0"/>
                        </a:rPr>
                        <a:t>FS_UAV_Ph3</a:t>
                      </a:r>
                    </a:p>
                  </a:txBody>
                  <a:tcPr marL="7144" marR="7144" marT="7144" marB="0" anchor="ctr"/>
                </a:tc>
                <a:tc>
                  <a:txBody>
                    <a:bodyPr/>
                    <a:lstStyle/>
                    <a:p>
                      <a:pPr algn="ctr" fontAlgn="t"/>
                      <a:r>
                        <a:rPr lang="en-GB" sz="800" b="0" i="0" u="none" strike="noStrike" dirty="0">
                          <a:solidFill>
                            <a:srgbClr val="000000"/>
                          </a:solidFill>
                          <a:effectLst/>
                          <a:latin typeface="Arial" panose="020B0604020202020204" pitchFamily="34" charset="0"/>
                        </a:rPr>
                        <a:t>06/06/2023</a:t>
                      </a:r>
                    </a:p>
                  </a:txBody>
                  <a:tcPr marL="7144" marR="7144" marT="7144" marB="0" anchor="ctr"/>
                </a:tc>
                <a:tc>
                  <a:txBody>
                    <a:bodyPr/>
                    <a:lstStyle/>
                    <a:p>
                      <a:pPr algn="ctr">
                        <a:lnSpc>
                          <a:spcPct val="107000"/>
                        </a:lnSpc>
                        <a:spcAft>
                          <a:spcPts val="800"/>
                        </a:spcAft>
                      </a:pPr>
                      <a:r>
                        <a:rPr lang="en-GB" sz="800" b="0" i="0" u="none" strike="noStrike" kern="1200" dirty="0">
                          <a:solidFill>
                            <a:srgbClr val="000000"/>
                          </a:solidFill>
                          <a:effectLst/>
                          <a:latin typeface="Arial" panose="020B0604020202020204" pitchFamily="34" charset="0"/>
                          <a:ea typeface="+mn-ea"/>
                          <a:cs typeface="+mn-cs"/>
                        </a:rPr>
                        <a:t>100%</a:t>
                      </a:r>
                    </a:p>
                  </a:txBody>
                  <a:tcPr marL="27002" marR="27002" marT="0" marB="0" anchor="ctr"/>
                </a:tc>
                <a:tc>
                  <a:txBody>
                    <a:bodyPr/>
                    <a:lstStyle/>
                    <a:p>
                      <a:pPr algn="ctr" fontAlgn="t"/>
                      <a:r>
                        <a:rPr lang="en-GB" sz="900" b="0" i="0" u="sng" strike="noStrike" kern="1200" dirty="0">
                          <a:solidFill>
                            <a:srgbClr val="0563C1"/>
                          </a:solidFill>
                          <a:effectLst/>
                          <a:latin typeface="Calibri" panose="020F0502020204030204" pitchFamily="34" charset="0"/>
                          <a:ea typeface="+mn-ea"/>
                          <a:cs typeface="+mn-cs"/>
                          <a:hlinkClick r:id="rId10">
                            <a:extLst>
                              <a:ext uri="{A12FA001-AC4F-418D-AE19-62706E023703}">
                                <ahyp:hlinkClr xmlns:ahyp="http://schemas.microsoft.com/office/drawing/2018/hyperlinkcolor" val="tx"/>
                              </a:ext>
                            </a:extLst>
                          </a:hlinkClick>
                        </a:rPr>
                        <a:t>SP-220954</a:t>
                      </a:r>
                      <a:endParaRPr lang="en-GB" sz="900" b="0" i="0" u="sng" strike="noStrike" kern="1200" dirty="0">
                        <a:solidFill>
                          <a:srgbClr val="0563C1"/>
                        </a:solidFill>
                        <a:effectLst/>
                        <a:latin typeface="Calibri" panose="020F0502020204030204" pitchFamily="34" charset="0"/>
                        <a:ea typeface="+mn-ea"/>
                        <a:cs typeface="+mn-cs"/>
                      </a:endParaRPr>
                    </a:p>
                  </a:txBody>
                  <a:tcPr marL="7144" marR="7144" marT="7144" marB="0" anchor="ctr"/>
                </a:tc>
                <a:tc>
                  <a:txBody>
                    <a:bodyPr/>
                    <a:lstStyle/>
                    <a:p>
                      <a:pPr algn="ctr">
                        <a:lnSpc>
                          <a:spcPct val="107000"/>
                        </a:lnSpc>
                        <a:spcAft>
                          <a:spcPts val="800"/>
                        </a:spcAft>
                      </a:pPr>
                      <a:r>
                        <a:rPr lang="en-GB" sz="900" b="1" kern="1200" dirty="0">
                          <a:solidFill>
                            <a:srgbClr val="FF0000"/>
                          </a:solidFill>
                          <a:latin typeface="+mn-lt"/>
                          <a:ea typeface="+mn-ea"/>
                          <a:cs typeface="+mn-cs"/>
                        </a:rPr>
                        <a:t>-</a:t>
                      </a:r>
                    </a:p>
                  </a:txBody>
                  <a:tcPr marL="36002" marR="36002" marT="0" marB="0" anchor="ctr"/>
                </a:tc>
                <a:tc>
                  <a:txBody>
                    <a:bodyPr/>
                    <a:lstStyle/>
                    <a:p>
                      <a:pPr marL="0" marR="0" lvl="0" indent="0" algn="ctr" defTabSz="914296" rtl="0" eaLnBrk="1" fontAlgn="b" latinLnBrk="0" hangingPunct="1">
                        <a:lnSpc>
                          <a:spcPct val="100000"/>
                        </a:lnSpc>
                        <a:spcBef>
                          <a:spcPts val="0"/>
                        </a:spcBef>
                        <a:spcAft>
                          <a:spcPts val="0"/>
                        </a:spcAft>
                        <a:buClrTx/>
                        <a:buSzTx/>
                        <a:buFontTx/>
                        <a:buNone/>
                        <a:tabLst/>
                        <a:defRPr/>
                      </a:pPr>
                      <a:r>
                        <a:rPr lang="en-US" altLang="en-US" sz="800" b="0" i="0" u="none" strike="noStrike" kern="1200" dirty="0">
                          <a:solidFill>
                            <a:srgbClr val="FF0000"/>
                          </a:solidFill>
                          <a:effectLst/>
                          <a:latin typeface="Arial" panose="020B0604020202020204" pitchFamily="34" charset="0"/>
                          <a:ea typeface="+mn-ea"/>
                          <a:cs typeface="+mn-cs"/>
                        </a:rPr>
                        <a:t>-</a:t>
                      </a:r>
                      <a:endParaRPr lang="en-GB" sz="800" b="0" i="0" u="none" strike="noStrike" kern="1200" dirty="0">
                        <a:solidFill>
                          <a:srgbClr val="FF0000"/>
                        </a:solidFill>
                        <a:effectLst/>
                        <a:latin typeface="Arial" panose="020B0604020202020204" pitchFamily="34" charset="0"/>
                        <a:ea typeface="+mn-ea"/>
                        <a:cs typeface="+mn-cs"/>
                      </a:endParaRPr>
                    </a:p>
                  </a:txBody>
                  <a:tcPr marL="9525" marR="9525" marT="9519" marB="0" anchor="ctr"/>
                </a:tc>
                <a:extLst>
                  <a:ext uri="{0D108BD9-81ED-4DB2-BD59-A6C34878D82A}">
                    <a16:rowId xmlns:a16="http://schemas.microsoft.com/office/drawing/2014/main" val="4039208724"/>
                  </a:ext>
                </a:extLst>
              </a:tr>
              <a:tr h="167164">
                <a:tc>
                  <a:txBody>
                    <a:bodyPr/>
                    <a:lstStyle/>
                    <a:p>
                      <a:pPr algn="ctr" fontAlgn="t"/>
                      <a:r>
                        <a:rPr lang="en-GB" sz="800" b="0" i="0" u="none" strike="noStrike" dirty="0">
                          <a:solidFill>
                            <a:srgbClr val="000000"/>
                          </a:solidFill>
                          <a:effectLst/>
                          <a:latin typeface="Arial" panose="020B0604020202020204" pitchFamily="34" charset="0"/>
                        </a:rPr>
                        <a:t>1000032</a:t>
                      </a:r>
                    </a:p>
                  </a:txBody>
                  <a:tcPr marL="7144" marR="7144" marT="7144" marB="0" anchor="ctr"/>
                </a:tc>
                <a:tc>
                  <a:txBody>
                    <a:bodyPr/>
                    <a:lstStyle/>
                    <a:p>
                      <a:pPr algn="l" fontAlgn="t"/>
                      <a:r>
                        <a:rPr lang="en-GB" sz="900" b="1" i="0" u="none" strike="noStrike" kern="1200" dirty="0">
                          <a:solidFill>
                            <a:srgbClr val="0000FF"/>
                          </a:solidFill>
                          <a:effectLst/>
                          <a:latin typeface="Arial" panose="020B0604020202020204" pitchFamily="34" charset="0"/>
                          <a:ea typeface="+mn-ea"/>
                          <a:cs typeface="+mn-cs"/>
                        </a:rPr>
                        <a:t>UAV Phase 3</a:t>
                      </a:r>
                    </a:p>
                  </a:txBody>
                  <a:tcPr marL="45720" marR="45720" anchor="ctr"/>
                </a:tc>
                <a:tc>
                  <a:txBody>
                    <a:bodyPr/>
                    <a:lstStyle/>
                    <a:p>
                      <a:pPr algn="ctr" fontAlgn="t"/>
                      <a:r>
                        <a:rPr lang="en-GB" sz="800" b="0" i="0" u="none" strike="noStrike" dirty="0">
                          <a:solidFill>
                            <a:srgbClr val="000000"/>
                          </a:solidFill>
                          <a:effectLst/>
                          <a:latin typeface="Arial" panose="020B0604020202020204" pitchFamily="34" charset="0"/>
                        </a:rPr>
                        <a:t>UAV_Ph3</a:t>
                      </a:r>
                    </a:p>
                  </a:txBody>
                  <a:tcPr marL="7144" marR="7144" marT="7144" marB="0" anchor="ctr"/>
                </a:tc>
                <a:tc>
                  <a:txBody>
                    <a:bodyPr/>
                    <a:lstStyle/>
                    <a:p>
                      <a:pPr algn="ctr" fontAlgn="t"/>
                      <a:r>
                        <a:rPr lang="en-GB" sz="800" b="0" i="0" u="none" strike="noStrike" dirty="0">
                          <a:solidFill>
                            <a:srgbClr val="000000"/>
                          </a:solidFill>
                          <a:effectLst/>
                          <a:latin typeface="Arial" panose="020B0604020202020204" pitchFamily="34" charset="0"/>
                        </a:rPr>
                        <a:t>12/12/2023</a:t>
                      </a:r>
                    </a:p>
                  </a:txBody>
                  <a:tcPr marL="7144" marR="7144" marT="7144" marB="0" anchor="ctr"/>
                </a:tc>
                <a:tc>
                  <a:txBody>
                    <a:bodyPr/>
                    <a:lstStyle/>
                    <a:p>
                      <a:pPr algn="ctr">
                        <a:lnSpc>
                          <a:spcPct val="107000"/>
                        </a:lnSpc>
                        <a:spcAft>
                          <a:spcPts val="800"/>
                        </a:spcAft>
                      </a:pPr>
                      <a:r>
                        <a:rPr lang="en-GB" sz="800" b="0" i="0" u="none" strike="noStrike" kern="1200" dirty="0">
                          <a:solidFill>
                            <a:srgbClr val="000000"/>
                          </a:solidFill>
                          <a:effectLst/>
                          <a:latin typeface="Arial" panose="020B0604020202020204" pitchFamily="34" charset="0"/>
                          <a:ea typeface="+mn-ea"/>
                          <a:cs typeface="+mn-cs"/>
                        </a:rPr>
                        <a:t>95%</a:t>
                      </a:r>
                    </a:p>
                  </a:txBody>
                  <a:tcPr marL="27002" marR="27002" marT="0" marB="0" anchor="ctr"/>
                </a:tc>
                <a:tc>
                  <a:txBody>
                    <a:bodyPr/>
                    <a:lstStyle/>
                    <a:p>
                      <a:pPr algn="ctr" fontAlgn="t"/>
                      <a:r>
                        <a:rPr lang="en-GB" sz="900" b="0" i="0" u="sng" strike="noStrike" kern="1200" dirty="0">
                          <a:solidFill>
                            <a:srgbClr val="0563C1"/>
                          </a:solidFill>
                          <a:effectLst/>
                          <a:latin typeface="Calibri" panose="020F0502020204030204" pitchFamily="34" charset="0"/>
                          <a:ea typeface="+mn-ea"/>
                          <a:cs typeface="+mn-cs"/>
                        </a:rPr>
                        <a:t>SP-230518</a:t>
                      </a:r>
                    </a:p>
                  </a:txBody>
                  <a:tcPr marL="7144" marR="7144" marT="7144" marB="0" anchor="ctr"/>
                </a:tc>
                <a:tc>
                  <a:txBody>
                    <a:bodyPr/>
                    <a:lstStyle/>
                    <a:p>
                      <a:pPr algn="ctr">
                        <a:lnSpc>
                          <a:spcPct val="107000"/>
                        </a:lnSpc>
                        <a:spcAft>
                          <a:spcPts val="800"/>
                        </a:spcAft>
                      </a:pPr>
                      <a:r>
                        <a:rPr lang="en-GB" sz="900" b="1" kern="1200" dirty="0">
                          <a:solidFill>
                            <a:srgbClr val="FF0000"/>
                          </a:solidFill>
                          <a:latin typeface="+mn-lt"/>
                          <a:ea typeface="+mn-ea"/>
                          <a:cs typeface="+mn-cs"/>
                        </a:rPr>
                        <a:t>100%</a:t>
                      </a:r>
                    </a:p>
                  </a:txBody>
                  <a:tcPr marL="36002" marR="36002" marT="0" marB="0" anchor="ctr"/>
                </a:tc>
                <a:tc>
                  <a:txBody>
                    <a:bodyPr/>
                    <a:lstStyle/>
                    <a:p>
                      <a:pPr algn="r" fontAlgn="b"/>
                      <a:endParaRPr lang="en-GB" sz="1000" b="0" i="0" u="none" strike="noStrike" kern="1200" dirty="0">
                        <a:solidFill>
                          <a:srgbClr val="000000"/>
                        </a:solidFill>
                        <a:effectLst/>
                        <a:latin typeface="Arial" panose="020B0604020202020204" pitchFamily="34" charset="0"/>
                        <a:ea typeface="+mn-ea"/>
                        <a:cs typeface="+mn-cs"/>
                      </a:endParaRPr>
                    </a:p>
                  </a:txBody>
                  <a:tcPr marL="9525" marR="9525" marT="9519" marB="0" anchor="ctr"/>
                </a:tc>
                <a:extLst>
                  <a:ext uri="{0D108BD9-81ED-4DB2-BD59-A6C34878D82A}">
                    <a16:rowId xmlns:a16="http://schemas.microsoft.com/office/drawing/2014/main" val="2695237374"/>
                  </a:ext>
                </a:extLst>
              </a:tr>
            </a:tbl>
          </a:graphicData>
        </a:graphic>
      </p:graphicFrame>
      <p:sp>
        <p:nvSpPr>
          <p:cNvPr id="6" name="TextBox 5">
            <a:extLst>
              <a:ext uri="{FF2B5EF4-FFF2-40B4-BE49-F238E27FC236}">
                <a16:creationId xmlns:a16="http://schemas.microsoft.com/office/drawing/2014/main" id="{6C2EB858-05B9-48D3-B8A2-482E7A8A8E0F}"/>
              </a:ext>
            </a:extLst>
          </p:cNvPr>
          <p:cNvSpPr txBox="1"/>
          <p:nvPr/>
        </p:nvSpPr>
        <p:spPr>
          <a:xfrm>
            <a:off x="110482" y="326284"/>
            <a:ext cx="5561522" cy="600164"/>
          </a:xfrm>
          <a:prstGeom prst="rect">
            <a:avLst/>
          </a:prstGeom>
          <a:noFill/>
        </p:spPr>
        <p:txBody>
          <a:bodyPr wrap="none" rtlCol="0">
            <a:spAutoFit/>
          </a:bodyPr>
          <a:lstStyle/>
          <a:p>
            <a:r>
              <a:rPr lang="en-GB" sz="3300" b="1" dirty="0">
                <a:solidFill>
                  <a:srgbClr val="FF0000"/>
                </a:solidFill>
              </a:rPr>
              <a:t>SA1 Work Plan Rel-19 (1/3)</a:t>
            </a:r>
          </a:p>
        </p:txBody>
      </p:sp>
    </p:spTree>
    <p:extLst>
      <p:ext uri="{BB962C8B-B14F-4D97-AF65-F5344CB8AC3E}">
        <p14:creationId xmlns:p14="http://schemas.microsoft.com/office/powerpoint/2010/main" val="41093849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 name="Table 14">
            <a:extLst>
              <a:ext uri="{FF2B5EF4-FFF2-40B4-BE49-F238E27FC236}">
                <a16:creationId xmlns:a16="http://schemas.microsoft.com/office/drawing/2014/main" id="{D565EA47-4EB6-4B37-8B0C-624AA1A870F3}"/>
              </a:ext>
            </a:extLst>
          </p:cNvPr>
          <p:cNvGraphicFramePr>
            <a:graphicFrameLocks noGrp="1"/>
          </p:cNvGraphicFramePr>
          <p:nvPr>
            <p:extLst>
              <p:ext uri="{D42A27DB-BD31-4B8C-83A1-F6EECF244321}">
                <p14:modId xmlns:p14="http://schemas.microsoft.com/office/powerpoint/2010/main" val="1858584760"/>
              </p:ext>
            </p:extLst>
          </p:nvPr>
        </p:nvGraphicFramePr>
        <p:xfrm>
          <a:off x="186445" y="992715"/>
          <a:ext cx="8649978" cy="2080048"/>
        </p:xfrm>
        <a:graphic>
          <a:graphicData uri="http://schemas.openxmlformats.org/drawingml/2006/table">
            <a:tbl>
              <a:tblPr firstRow="1" firstCol="1" bandRow="1">
                <a:tableStyleId>{F5AB1C69-6EDB-4FF4-983F-18BD219EF322}</a:tableStyleId>
              </a:tblPr>
              <a:tblGrid>
                <a:gridCol w="543616">
                  <a:extLst>
                    <a:ext uri="{9D8B030D-6E8A-4147-A177-3AD203B41FA5}">
                      <a16:colId xmlns:a16="http://schemas.microsoft.com/office/drawing/2014/main" val="20000"/>
                    </a:ext>
                  </a:extLst>
                </a:gridCol>
                <a:gridCol w="3270055">
                  <a:extLst>
                    <a:ext uri="{9D8B030D-6E8A-4147-A177-3AD203B41FA5}">
                      <a16:colId xmlns:a16="http://schemas.microsoft.com/office/drawing/2014/main" val="20001"/>
                    </a:ext>
                  </a:extLst>
                </a:gridCol>
                <a:gridCol w="939605">
                  <a:extLst>
                    <a:ext uri="{9D8B030D-6E8A-4147-A177-3AD203B41FA5}">
                      <a16:colId xmlns:a16="http://schemas.microsoft.com/office/drawing/2014/main" val="20002"/>
                    </a:ext>
                  </a:extLst>
                </a:gridCol>
                <a:gridCol w="692256">
                  <a:extLst>
                    <a:ext uri="{9D8B030D-6E8A-4147-A177-3AD203B41FA5}">
                      <a16:colId xmlns:a16="http://schemas.microsoft.com/office/drawing/2014/main" val="20003"/>
                    </a:ext>
                  </a:extLst>
                </a:gridCol>
                <a:gridCol w="473228">
                  <a:extLst>
                    <a:ext uri="{9D8B030D-6E8A-4147-A177-3AD203B41FA5}">
                      <a16:colId xmlns:a16="http://schemas.microsoft.com/office/drawing/2014/main" val="20004"/>
                    </a:ext>
                  </a:extLst>
                </a:gridCol>
                <a:gridCol w="551565">
                  <a:extLst>
                    <a:ext uri="{9D8B030D-6E8A-4147-A177-3AD203B41FA5}">
                      <a16:colId xmlns:a16="http://schemas.microsoft.com/office/drawing/2014/main" val="20005"/>
                    </a:ext>
                  </a:extLst>
                </a:gridCol>
                <a:gridCol w="551565">
                  <a:extLst>
                    <a:ext uri="{9D8B030D-6E8A-4147-A177-3AD203B41FA5}">
                      <a16:colId xmlns:a16="http://schemas.microsoft.com/office/drawing/2014/main" val="20006"/>
                    </a:ext>
                  </a:extLst>
                </a:gridCol>
                <a:gridCol w="1628088">
                  <a:extLst>
                    <a:ext uri="{9D8B030D-6E8A-4147-A177-3AD203B41FA5}">
                      <a16:colId xmlns:a16="http://schemas.microsoft.com/office/drawing/2014/main" val="20007"/>
                    </a:ext>
                  </a:extLst>
                </a:gridCol>
              </a:tblGrid>
              <a:tr h="200119">
                <a:tc>
                  <a:txBody>
                    <a:bodyPr/>
                    <a:lstStyle/>
                    <a:p>
                      <a:pPr algn="ctr">
                        <a:lnSpc>
                          <a:spcPct val="107000"/>
                        </a:lnSpc>
                        <a:spcAft>
                          <a:spcPts val="800"/>
                        </a:spcAft>
                      </a:pPr>
                      <a:r>
                        <a:rPr lang="en-GB" sz="1050" dirty="0"/>
                        <a:t>UID</a:t>
                      </a:r>
                    </a:p>
                  </a:txBody>
                  <a:tcPr marL="27002" marR="27002" marT="0" marB="0" anchor="ctr"/>
                </a:tc>
                <a:tc>
                  <a:txBody>
                    <a:bodyPr/>
                    <a:lstStyle/>
                    <a:p>
                      <a:pPr algn="ctr">
                        <a:lnSpc>
                          <a:spcPct val="107000"/>
                        </a:lnSpc>
                        <a:spcAft>
                          <a:spcPts val="800"/>
                        </a:spcAft>
                      </a:pPr>
                      <a:r>
                        <a:rPr lang="en-GB" sz="1050" dirty="0"/>
                        <a:t>Name</a:t>
                      </a:r>
                    </a:p>
                  </a:txBody>
                  <a:tcPr marL="27002" marR="27002" marT="0" marB="0" anchor="ctr"/>
                </a:tc>
                <a:tc>
                  <a:txBody>
                    <a:bodyPr/>
                    <a:lstStyle/>
                    <a:p>
                      <a:pPr algn="ctr">
                        <a:lnSpc>
                          <a:spcPct val="107000"/>
                        </a:lnSpc>
                        <a:spcAft>
                          <a:spcPts val="800"/>
                        </a:spcAft>
                      </a:pPr>
                      <a:r>
                        <a:rPr lang="en-GB" sz="1050" dirty="0"/>
                        <a:t>Acronym</a:t>
                      </a:r>
                    </a:p>
                  </a:txBody>
                  <a:tcPr marL="27002" marR="27002" marT="0" marB="0" anchor="ctr"/>
                </a:tc>
                <a:tc>
                  <a:txBody>
                    <a:bodyPr/>
                    <a:lstStyle/>
                    <a:p>
                      <a:pPr algn="ctr">
                        <a:lnSpc>
                          <a:spcPct val="107000"/>
                        </a:lnSpc>
                        <a:spcAft>
                          <a:spcPts val="800"/>
                        </a:spcAft>
                      </a:pPr>
                      <a:r>
                        <a:rPr lang="en-GB" sz="1050" dirty="0"/>
                        <a:t>Target </a:t>
                      </a:r>
                    </a:p>
                  </a:txBody>
                  <a:tcPr marL="27002" marR="27002" marT="0" marB="0" anchor="ctr"/>
                </a:tc>
                <a:tc>
                  <a:txBody>
                    <a:bodyPr/>
                    <a:lstStyle/>
                    <a:p>
                      <a:pPr algn="ctr">
                        <a:lnSpc>
                          <a:spcPct val="107000"/>
                        </a:lnSpc>
                        <a:spcAft>
                          <a:spcPts val="800"/>
                        </a:spcAft>
                      </a:pPr>
                      <a:r>
                        <a:rPr lang="en-GB" sz="1050" dirty="0"/>
                        <a:t>Old %</a:t>
                      </a:r>
                    </a:p>
                  </a:txBody>
                  <a:tcPr marL="27002" marR="27002" marT="0" marB="0" anchor="ctr"/>
                </a:tc>
                <a:tc>
                  <a:txBody>
                    <a:bodyPr/>
                    <a:lstStyle/>
                    <a:p>
                      <a:pPr algn="ctr">
                        <a:lnSpc>
                          <a:spcPct val="107000"/>
                        </a:lnSpc>
                        <a:spcAft>
                          <a:spcPts val="800"/>
                        </a:spcAft>
                      </a:pPr>
                      <a:r>
                        <a:rPr lang="en-GB" sz="1050" b="1" kern="1200" dirty="0">
                          <a:solidFill>
                            <a:schemeClr val="lt1"/>
                          </a:solidFill>
                          <a:latin typeface="+mn-lt"/>
                          <a:ea typeface="+mn-ea"/>
                          <a:cs typeface="+mn-cs"/>
                        </a:rPr>
                        <a:t>WID</a:t>
                      </a:r>
                      <a:endParaRPr lang="en-GB" sz="1050" dirty="0">
                        <a:solidFill>
                          <a:srgbClr val="FF0000"/>
                        </a:solidFill>
                      </a:endParaRPr>
                    </a:p>
                  </a:txBody>
                  <a:tcPr marL="27002" marR="27002" marT="0" marB="0" anchor="ctr"/>
                </a:tc>
                <a:tc>
                  <a:txBody>
                    <a:bodyPr/>
                    <a:lstStyle/>
                    <a:p>
                      <a:pPr algn="ctr">
                        <a:lnSpc>
                          <a:spcPct val="107000"/>
                        </a:lnSpc>
                        <a:spcAft>
                          <a:spcPts val="800"/>
                        </a:spcAft>
                      </a:pPr>
                      <a:r>
                        <a:rPr lang="en-GB" sz="1050" dirty="0">
                          <a:solidFill>
                            <a:srgbClr val="FF0000"/>
                          </a:solidFill>
                        </a:rPr>
                        <a:t>New %</a:t>
                      </a:r>
                      <a:endParaRPr lang="en-GB" sz="1050" b="1" kern="1200" dirty="0">
                        <a:solidFill>
                          <a:schemeClr val="lt1"/>
                        </a:solidFill>
                        <a:latin typeface="+mn-lt"/>
                        <a:ea typeface="+mn-ea"/>
                        <a:cs typeface="+mn-cs"/>
                      </a:endParaRPr>
                    </a:p>
                  </a:txBody>
                  <a:tcPr marL="27002" marR="27002" marT="0" marB="0" anchor="ctr"/>
                </a:tc>
                <a:tc>
                  <a:txBody>
                    <a:bodyPr/>
                    <a:lstStyle/>
                    <a:p>
                      <a:pPr algn="ctr">
                        <a:lnSpc>
                          <a:spcPct val="107000"/>
                        </a:lnSpc>
                        <a:spcAft>
                          <a:spcPts val="800"/>
                        </a:spcAft>
                      </a:pPr>
                      <a:r>
                        <a:rPr lang="en-GB" sz="1050" dirty="0">
                          <a:solidFill>
                            <a:srgbClr val="FF0000"/>
                          </a:solidFill>
                        </a:rPr>
                        <a:t>Change or comment</a:t>
                      </a:r>
                    </a:p>
                  </a:txBody>
                  <a:tcPr marL="27002" marR="27002" marT="0" marB="0" anchor="ctr"/>
                </a:tc>
                <a:extLst>
                  <a:ext uri="{0D108BD9-81ED-4DB2-BD59-A6C34878D82A}">
                    <a16:rowId xmlns:a16="http://schemas.microsoft.com/office/drawing/2014/main" val="10000"/>
                  </a:ext>
                </a:extLst>
              </a:tr>
              <a:tr h="178764">
                <a:tc>
                  <a:txBody>
                    <a:bodyPr/>
                    <a:lstStyle/>
                    <a:p>
                      <a:pPr algn="ctr" fontAlgn="t"/>
                      <a:r>
                        <a:rPr lang="en-GB" sz="800" b="0" i="0" u="none" strike="noStrike" dirty="0">
                          <a:solidFill>
                            <a:srgbClr val="000000"/>
                          </a:solidFill>
                          <a:effectLst/>
                          <a:latin typeface="Arial" panose="020B0604020202020204" pitchFamily="34" charset="0"/>
                        </a:rPr>
                        <a:t>960018</a:t>
                      </a:r>
                    </a:p>
                  </a:txBody>
                  <a:tcPr marL="7144" marR="7144" marT="7144" marB="0" anchor="ctr"/>
                </a:tc>
                <a:tc>
                  <a:txBody>
                    <a:bodyPr/>
                    <a:lstStyle/>
                    <a:p>
                      <a:pPr algn="l" fontAlgn="t"/>
                      <a:r>
                        <a:rPr lang="en-GB" sz="900" b="1" i="0" u="none" strike="noStrike" kern="1200" dirty="0">
                          <a:solidFill>
                            <a:srgbClr val="0000FF"/>
                          </a:solidFill>
                          <a:effectLst/>
                          <a:latin typeface="Arial" panose="020B0604020202020204" pitchFamily="34" charset="0"/>
                          <a:ea typeface="+mn-ea"/>
                          <a:cs typeface="+mn-cs"/>
                        </a:rPr>
                        <a:t>Study on Upper layer traffic steering, switching and split over dual 3GPP access </a:t>
                      </a:r>
                    </a:p>
                  </a:txBody>
                  <a:tcPr marL="45720" marR="45720" anchor="ctr"/>
                </a:tc>
                <a:tc>
                  <a:txBody>
                    <a:bodyPr/>
                    <a:lstStyle/>
                    <a:p>
                      <a:pPr algn="ctr" fontAlgn="t"/>
                      <a:r>
                        <a:rPr lang="en-GB" sz="800" b="0" i="0" u="none" strike="noStrike" kern="1200" dirty="0" err="1">
                          <a:solidFill>
                            <a:srgbClr val="000000"/>
                          </a:solidFill>
                          <a:effectLst/>
                          <a:latin typeface="Arial" panose="020B0604020202020204" pitchFamily="34" charset="0"/>
                          <a:ea typeface="+mn-ea"/>
                          <a:cs typeface="+mn-cs"/>
                        </a:rPr>
                        <a:t>FS_DualSteer</a:t>
                      </a:r>
                      <a:endParaRPr lang="en-GB" sz="800" b="0" i="0" u="none" strike="noStrike" kern="1200" dirty="0">
                        <a:solidFill>
                          <a:srgbClr val="000000"/>
                        </a:solidFill>
                        <a:effectLst/>
                        <a:latin typeface="Arial" panose="020B0604020202020204" pitchFamily="34" charset="0"/>
                        <a:ea typeface="+mn-ea"/>
                        <a:cs typeface="+mn-cs"/>
                      </a:endParaRPr>
                    </a:p>
                  </a:txBody>
                  <a:tcPr marL="7144" marR="7144" marT="7144"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06/06/2023</a:t>
                      </a:r>
                    </a:p>
                  </a:txBody>
                  <a:tcPr marL="7144" marR="7144" marT="7144"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95%</a:t>
                      </a:r>
                    </a:p>
                  </a:txBody>
                  <a:tcPr marL="5150" marR="5150" marT="5150" marB="0" anchor="ctr"/>
                </a:tc>
                <a:tc>
                  <a:txBody>
                    <a:bodyPr/>
                    <a:lstStyle/>
                    <a:p>
                      <a:pPr marL="0" algn="ctr" defTabSz="914296" rtl="0" eaLnBrk="1" fontAlgn="t" latinLnBrk="0" hangingPunct="1"/>
                      <a:r>
                        <a:rPr lang="en-GB" sz="900" b="0" i="0" u="sng" strike="noStrike" kern="1200" dirty="0">
                          <a:solidFill>
                            <a:srgbClr val="0563C1"/>
                          </a:solidFill>
                          <a:effectLst/>
                          <a:latin typeface="Calibri" panose="020F0502020204030204" pitchFamily="34" charset="0"/>
                          <a:ea typeface="+mn-ea"/>
                          <a:cs typeface="+mn-cs"/>
                          <a:hlinkClick r:id="rId2">
                            <a:extLst>
                              <a:ext uri="{A12FA001-AC4F-418D-AE19-62706E023703}">
                                <ahyp:hlinkClr xmlns:ahyp="http://schemas.microsoft.com/office/drawing/2018/hyperlinkcolor" val="tx"/>
                              </a:ext>
                            </a:extLst>
                          </a:hlinkClick>
                        </a:rPr>
                        <a:t>SP-220445</a:t>
                      </a:r>
                      <a:endParaRPr lang="en-GB" sz="900" b="0" i="0" u="sng" strike="noStrike" kern="1200" dirty="0">
                        <a:solidFill>
                          <a:srgbClr val="0563C1"/>
                        </a:solidFill>
                        <a:effectLst/>
                        <a:latin typeface="Calibri" panose="020F0502020204030204" pitchFamily="34" charset="0"/>
                        <a:ea typeface="+mn-ea"/>
                        <a:cs typeface="+mn-cs"/>
                      </a:endParaRPr>
                    </a:p>
                  </a:txBody>
                  <a:tcPr marL="5150" marR="5150" marT="5150" marB="0" anchor="ctr"/>
                </a:tc>
                <a:tc>
                  <a:txBody>
                    <a:bodyPr/>
                    <a:lstStyle/>
                    <a:p>
                      <a:pPr algn="ctr">
                        <a:lnSpc>
                          <a:spcPct val="107000"/>
                        </a:lnSpc>
                        <a:spcAft>
                          <a:spcPts val="800"/>
                        </a:spcAft>
                      </a:pPr>
                      <a:r>
                        <a:rPr lang="en-GB" sz="900" b="1" kern="1200" dirty="0">
                          <a:solidFill>
                            <a:srgbClr val="FF0000"/>
                          </a:solidFill>
                          <a:latin typeface="+mn-lt"/>
                          <a:ea typeface="+mn-ea"/>
                          <a:cs typeface="+mn-cs"/>
                        </a:rPr>
                        <a:t>100%</a:t>
                      </a:r>
                    </a:p>
                  </a:txBody>
                  <a:tcPr marL="36002" marR="36002" marT="0" marB="0" anchor="ctr"/>
                </a:tc>
                <a:tc>
                  <a:txBody>
                    <a:bodyPr/>
                    <a:lstStyle/>
                    <a:p>
                      <a:pPr algn="ctr" fontAlgn="b"/>
                      <a:r>
                        <a:rPr lang="en-GB" sz="800" b="0" i="0" u="none" strike="noStrike" kern="1200" dirty="0">
                          <a:solidFill>
                            <a:srgbClr val="FF0000"/>
                          </a:solidFill>
                          <a:effectLst/>
                          <a:latin typeface="Arial" panose="020B0604020202020204" pitchFamily="34" charset="0"/>
                          <a:ea typeface="+mn-ea"/>
                          <a:cs typeface="+mn-cs"/>
                        </a:rPr>
                        <a:t>TR sent for approval</a:t>
                      </a:r>
                    </a:p>
                  </a:txBody>
                  <a:tcPr marL="9525" marR="9525" marT="9519" marB="0" anchor="ctr"/>
                </a:tc>
                <a:extLst>
                  <a:ext uri="{0D108BD9-81ED-4DB2-BD59-A6C34878D82A}">
                    <a16:rowId xmlns:a16="http://schemas.microsoft.com/office/drawing/2014/main" val="643765907"/>
                  </a:ext>
                </a:extLst>
              </a:tr>
              <a:tr h="178764">
                <a:tc>
                  <a:txBody>
                    <a:bodyPr/>
                    <a:lstStyle/>
                    <a:p>
                      <a:pPr algn="ctr" fontAlgn="t"/>
                      <a:r>
                        <a:rPr lang="nl-NL" sz="800" b="0" i="0" u="none" strike="noStrike" kern="1200" dirty="0">
                          <a:solidFill>
                            <a:srgbClr val="000000"/>
                          </a:solidFill>
                          <a:effectLst/>
                          <a:latin typeface="Arial" panose="020B0604020202020204" pitchFamily="34" charset="0"/>
                          <a:ea typeface="+mn-ea"/>
                          <a:cs typeface="+mn-cs"/>
                        </a:rPr>
                        <a:t>1020031</a:t>
                      </a:r>
                      <a:endParaRPr lang="en-GB" sz="800" b="0" i="0" u="none" strike="noStrike" kern="1200" dirty="0">
                        <a:solidFill>
                          <a:srgbClr val="000000"/>
                        </a:solidFill>
                        <a:effectLst/>
                        <a:latin typeface="Arial" panose="020B0604020202020204" pitchFamily="34" charset="0"/>
                        <a:ea typeface="+mn-ea"/>
                        <a:cs typeface="+mn-cs"/>
                      </a:endParaRPr>
                    </a:p>
                  </a:txBody>
                  <a:tcPr marL="9525" marR="9525" marT="9525" marB="0" anchor="ctr"/>
                </a:tc>
                <a:tc>
                  <a:txBody>
                    <a:bodyPr/>
                    <a:lstStyle/>
                    <a:p>
                      <a:pPr marL="0" indent="0" algn="l" fontAlgn="t">
                        <a:tabLst>
                          <a:tab pos="0" algn="l"/>
                        </a:tabLst>
                      </a:pPr>
                      <a:r>
                        <a:rPr lang="en-GB" sz="900" b="1" i="0" u="none" strike="noStrike" kern="1200" dirty="0">
                          <a:solidFill>
                            <a:srgbClr val="0000FF"/>
                          </a:solidFill>
                          <a:effectLst/>
                          <a:latin typeface="Arial" panose="020B0604020202020204" pitchFamily="34" charset="0"/>
                          <a:ea typeface="+mn-ea"/>
                          <a:cs typeface="+mn-cs"/>
                        </a:rPr>
                        <a:t> Upper layer traffic steering, switching and split over dual 3GPP access </a:t>
                      </a:r>
                    </a:p>
                  </a:txBody>
                  <a:tcPr marL="9525" marR="9525" marT="9525"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DualSteer</a:t>
                      </a:r>
                    </a:p>
                  </a:txBody>
                  <a:tcPr marL="9525" marR="9525" marT="9525"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12/12/2023</a:t>
                      </a:r>
                    </a:p>
                  </a:txBody>
                  <a:tcPr marL="9525" marR="9525" marT="9525"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a:t>
                      </a:r>
                    </a:p>
                  </a:txBody>
                  <a:tcPr marL="9525" marR="9525" marT="9525" marB="0" anchor="ctr"/>
                </a:tc>
                <a:tc>
                  <a:txBody>
                    <a:bodyPr/>
                    <a:lstStyle/>
                    <a:p>
                      <a:pPr marL="0" algn="ctr" defTabSz="914296" rtl="0" eaLnBrk="1" fontAlgn="t" latinLnBrk="0" hangingPunct="1"/>
                      <a:r>
                        <a:rPr lang="en-GB" sz="900" b="0" i="0" u="sng" strike="noStrike" kern="1200" dirty="0">
                          <a:solidFill>
                            <a:srgbClr val="0563C1"/>
                          </a:solidFill>
                          <a:effectLst/>
                          <a:latin typeface="Calibri" panose="020F0502020204030204" pitchFamily="34" charset="0"/>
                          <a:ea typeface="+mn-ea"/>
                          <a:cs typeface="+mn-cs"/>
                          <a:hlinkClick r:id="rId3">
                            <a:extLst>
                              <a:ext uri="{A12FA001-AC4F-418D-AE19-62706E023703}">
                                <ahyp:hlinkClr xmlns:ahyp="http://schemas.microsoft.com/office/drawing/2018/hyperlinkcolor" val="tx"/>
                              </a:ext>
                            </a:extLst>
                          </a:hlinkClick>
                        </a:rPr>
                        <a:t>SP-231412</a:t>
                      </a:r>
                      <a:endParaRPr lang="en-GB" sz="900" b="0" i="0" u="sng" strike="noStrike" kern="1200" dirty="0">
                        <a:solidFill>
                          <a:srgbClr val="0563C1"/>
                        </a:solidFill>
                        <a:effectLst/>
                        <a:latin typeface="Calibri" panose="020F0502020204030204" pitchFamily="34" charset="0"/>
                        <a:ea typeface="+mn-ea"/>
                        <a:cs typeface="+mn-cs"/>
                      </a:endParaRPr>
                    </a:p>
                  </a:txBody>
                  <a:tcPr marL="9525" marR="9525" marT="9525" marB="0" anchor="ctr"/>
                </a:tc>
                <a:tc>
                  <a:txBody>
                    <a:bodyPr/>
                    <a:lstStyle/>
                    <a:p>
                      <a:pPr algn="ctr">
                        <a:lnSpc>
                          <a:spcPct val="107000"/>
                        </a:lnSpc>
                        <a:spcAft>
                          <a:spcPts val="800"/>
                        </a:spcAft>
                      </a:pPr>
                      <a:r>
                        <a:rPr lang="en-GB" sz="900" b="1" kern="1200" dirty="0">
                          <a:solidFill>
                            <a:srgbClr val="FF0000"/>
                          </a:solidFill>
                          <a:latin typeface="+mn-lt"/>
                          <a:ea typeface="+mn-ea"/>
                          <a:cs typeface="+mn-cs"/>
                        </a:rPr>
                        <a:t>95%</a:t>
                      </a:r>
                    </a:p>
                  </a:txBody>
                  <a:tcPr marL="36002" marR="36002" marT="0" marB="0" anchor="ctr"/>
                </a:tc>
                <a:tc>
                  <a:txBody>
                    <a:bodyPr/>
                    <a:lstStyle/>
                    <a:p>
                      <a:pPr algn="ctr" fontAlgn="b"/>
                      <a:r>
                        <a:rPr lang="en-GB" sz="800" b="0" i="0" u="none" strike="noStrike" kern="1200" dirty="0">
                          <a:solidFill>
                            <a:srgbClr val="FF0000"/>
                          </a:solidFill>
                          <a:effectLst/>
                          <a:latin typeface="Arial" panose="020B0604020202020204" pitchFamily="34" charset="0"/>
                          <a:ea typeface="+mn-ea"/>
                          <a:cs typeface="+mn-cs"/>
                        </a:rPr>
                        <a:t>NEW</a:t>
                      </a:r>
                    </a:p>
                  </a:txBody>
                  <a:tcPr marL="9525" marR="9525" marT="9519" marB="0" anchor="ctr"/>
                </a:tc>
                <a:extLst>
                  <a:ext uri="{0D108BD9-81ED-4DB2-BD59-A6C34878D82A}">
                    <a16:rowId xmlns:a16="http://schemas.microsoft.com/office/drawing/2014/main" val="2281036587"/>
                  </a:ext>
                </a:extLst>
              </a:tr>
              <a:tr h="178764">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960019</a:t>
                      </a:r>
                    </a:p>
                  </a:txBody>
                  <a:tcPr marL="7144" marR="7144" marT="7144" marB="0" anchor="ctr"/>
                </a:tc>
                <a:tc>
                  <a:txBody>
                    <a:bodyPr/>
                    <a:lstStyle/>
                    <a:p>
                      <a:pPr algn="l" fontAlgn="t"/>
                      <a:r>
                        <a:rPr lang="en-GB" sz="900" b="1" i="0" u="none" strike="noStrike" kern="1200" dirty="0">
                          <a:solidFill>
                            <a:srgbClr val="0000FF"/>
                          </a:solidFill>
                          <a:effectLst/>
                          <a:latin typeface="Arial" panose="020B0604020202020204" pitchFamily="34" charset="0"/>
                          <a:ea typeface="+mn-ea"/>
                          <a:cs typeface="+mn-cs"/>
                        </a:rPr>
                        <a:t>Study on Energy Efficiency as service criteria </a:t>
                      </a:r>
                    </a:p>
                  </a:txBody>
                  <a:tcPr marL="45720" marR="45720" anchor="ctr"/>
                </a:tc>
                <a:tc>
                  <a:txBody>
                    <a:bodyPr/>
                    <a:lstStyle/>
                    <a:p>
                      <a:pPr algn="ctr" fontAlgn="t"/>
                      <a:r>
                        <a:rPr lang="en-GB" sz="800" b="0" i="0" u="none" strike="noStrike" kern="1200" dirty="0" err="1">
                          <a:solidFill>
                            <a:srgbClr val="000000"/>
                          </a:solidFill>
                          <a:effectLst/>
                          <a:latin typeface="Arial" panose="020B0604020202020204" pitchFamily="34" charset="0"/>
                          <a:ea typeface="+mn-ea"/>
                          <a:cs typeface="+mn-cs"/>
                        </a:rPr>
                        <a:t>FS_EnergyServ</a:t>
                      </a:r>
                      <a:endParaRPr lang="en-GB" sz="800" b="0" i="0" u="none" strike="noStrike" kern="1200" dirty="0">
                        <a:solidFill>
                          <a:srgbClr val="000000"/>
                        </a:solidFill>
                        <a:effectLst/>
                        <a:latin typeface="Arial" panose="020B0604020202020204" pitchFamily="34" charset="0"/>
                        <a:ea typeface="+mn-ea"/>
                        <a:cs typeface="+mn-cs"/>
                      </a:endParaRPr>
                    </a:p>
                  </a:txBody>
                  <a:tcPr marL="7144" marR="7144" marT="7144"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06/06/2023</a:t>
                      </a:r>
                    </a:p>
                  </a:txBody>
                  <a:tcPr marL="7144" marR="7144" marT="7144" marB="0" anchor="ctr"/>
                </a:tc>
                <a:tc>
                  <a:txBody>
                    <a:bodyPr/>
                    <a:lstStyle/>
                    <a:p>
                      <a:pPr algn="ctr" fontAlgn="b"/>
                      <a:r>
                        <a:rPr lang="en-US" altLang="en-GB" sz="800" b="0" i="0" u="none" strike="noStrike" kern="1200" dirty="0">
                          <a:solidFill>
                            <a:srgbClr val="000000"/>
                          </a:solidFill>
                          <a:effectLst/>
                          <a:latin typeface="Arial" panose="020B0604020202020204" pitchFamily="34" charset="0"/>
                          <a:ea typeface="+mn-ea"/>
                          <a:cs typeface="+mn-cs"/>
                        </a:rPr>
                        <a:t>9</a:t>
                      </a:r>
                      <a:r>
                        <a:rPr lang="en-GB" sz="800" b="0" i="0" u="none" strike="noStrike" kern="1200" dirty="0">
                          <a:solidFill>
                            <a:srgbClr val="000000"/>
                          </a:solidFill>
                          <a:effectLst/>
                          <a:latin typeface="Arial" panose="020B0604020202020204" pitchFamily="34" charset="0"/>
                          <a:ea typeface="+mn-ea"/>
                          <a:cs typeface="+mn-cs"/>
                        </a:rPr>
                        <a:t>5%</a:t>
                      </a:r>
                    </a:p>
                  </a:txBody>
                  <a:tcPr marL="9525" marR="9525" marT="9519" marB="0" anchor="ctr"/>
                </a:tc>
                <a:tc>
                  <a:txBody>
                    <a:bodyPr/>
                    <a:lstStyle/>
                    <a:p>
                      <a:pPr marL="0" algn="ctr" defTabSz="914296" rtl="0" eaLnBrk="1" fontAlgn="t" latinLnBrk="0" hangingPunct="1"/>
                      <a:r>
                        <a:rPr lang="en-GB" sz="900" b="0" i="0" u="sng" strike="noStrike" kern="1200" dirty="0">
                          <a:solidFill>
                            <a:srgbClr val="0563C1"/>
                          </a:solidFill>
                          <a:effectLst/>
                          <a:latin typeface="Calibri" panose="020F0502020204030204" pitchFamily="34" charset="0"/>
                          <a:ea typeface="+mn-ea"/>
                          <a:cs typeface="+mn-cs"/>
                          <a:hlinkClick r:id="rId4">
                            <a:extLst>
                              <a:ext uri="{A12FA001-AC4F-418D-AE19-62706E023703}">
                                <ahyp:hlinkClr xmlns:ahyp="http://schemas.microsoft.com/office/drawing/2018/hyperlinkcolor" val="tx"/>
                              </a:ext>
                            </a:extLst>
                          </a:hlinkClick>
                        </a:rPr>
                        <a:t>SP-230235</a:t>
                      </a:r>
                      <a:endParaRPr lang="en-GB" sz="900" b="0" i="0" u="sng" strike="noStrike" kern="1200" dirty="0">
                        <a:solidFill>
                          <a:srgbClr val="0563C1"/>
                        </a:solidFill>
                        <a:effectLst/>
                        <a:latin typeface="Calibri" panose="020F0502020204030204" pitchFamily="34" charset="0"/>
                        <a:ea typeface="+mn-ea"/>
                        <a:cs typeface="+mn-cs"/>
                      </a:endParaRPr>
                    </a:p>
                  </a:txBody>
                  <a:tcPr marL="9525" marR="9525" marT="9519" marB="0" anchor="ctr"/>
                </a:tc>
                <a:tc>
                  <a:txBody>
                    <a:bodyPr/>
                    <a:lstStyle/>
                    <a:p>
                      <a:pPr algn="ctr">
                        <a:lnSpc>
                          <a:spcPct val="107000"/>
                        </a:lnSpc>
                        <a:spcAft>
                          <a:spcPts val="800"/>
                        </a:spcAft>
                      </a:pPr>
                      <a:r>
                        <a:rPr lang="en-US" altLang="en-GB" sz="900" b="1" kern="1200" dirty="0">
                          <a:solidFill>
                            <a:srgbClr val="FF0000"/>
                          </a:solidFill>
                          <a:latin typeface="+mn-lt"/>
                          <a:ea typeface="+mn-ea"/>
                          <a:cs typeface="+mn-cs"/>
                        </a:rPr>
                        <a:t>100%</a:t>
                      </a:r>
                    </a:p>
                  </a:txBody>
                  <a:tcPr marL="36002" marR="36002" marT="0" marB="0" anchor="ctr"/>
                </a:tc>
                <a:tc>
                  <a:txBody>
                    <a:bodyPr/>
                    <a:lstStyle/>
                    <a:p>
                      <a:pPr algn="ctr" fontAlgn="ctr"/>
                      <a:r>
                        <a:rPr lang="en-US" altLang="en-US" sz="800" b="0" i="0" u="none" strike="noStrike" kern="1200" dirty="0">
                          <a:solidFill>
                            <a:srgbClr val="FF0000"/>
                          </a:solidFill>
                          <a:effectLst/>
                          <a:latin typeface="Arial" panose="020B0604020202020204" pitchFamily="34" charset="0"/>
                          <a:ea typeface="+mn-ea"/>
                          <a:cs typeface="+mn-cs"/>
                        </a:rPr>
                        <a:t>TR 22.882 approved at SA#100</a:t>
                      </a:r>
                      <a:endParaRPr lang="en-GB" sz="800" b="0" i="0" u="none" strike="noStrike" kern="1200" dirty="0">
                        <a:solidFill>
                          <a:srgbClr val="FF0000"/>
                        </a:solidFill>
                        <a:effectLst/>
                        <a:latin typeface="Arial" panose="020B0604020202020204" pitchFamily="34" charset="0"/>
                        <a:ea typeface="+mn-ea"/>
                        <a:cs typeface="+mn-cs"/>
                      </a:endParaRPr>
                    </a:p>
                  </a:txBody>
                  <a:tcPr marL="9525" marR="9525" marT="9519" marB="0" anchor="ctr"/>
                </a:tc>
                <a:extLst>
                  <a:ext uri="{0D108BD9-81ED-4DB2-BD59-A6C34878D82A}">
                    <a16:rowId xmlns:a16="http://schemas.microsoft.com/office/drawing/2014/main" val="32227626"/>
                  </a:ext>
                </a:extLst>
              </a:tr>
              <a:tr h="178764">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1000033</a:t>
                      </a:r>
                    </a:p>
                  </a:txBody>
                  <a:tcPr marL="7144" marR="7144" marT="7144" marB="0" anchor="ctr"/>
                </a:tc>
                <a:tc>
                  <a:txBody>
                    <a:bodyPr/>
                    <a:lstStyle/>
                    <a:p>
                      <a:pPr marL="0" algn="l" defTabSz="914296" rtl="0" eaLnBrk="1" fontAlgn="t" latinLnBrk="0" hangingPunct="1"/>
                      <a:r>
                        <a:rPr lang="en-GB" sz="900" b="1" i="0" u="none" strike="noStrike" kern="1200" dirty="0">
                          <a:solidFill>
                            <a:srgbClr val="0000FF"/>
                          </a:solidFill>
                          <a:effectLst/>
                          <a:latin typeface="Arial" panose="020B0604020202020204" pitchFamily="34" charset="0"/>
                          <a:ea typeface="+mn-ea"/>
                          <a:cs typeface="+mn-cs"/>
                        </a:rPr>
                        <a:t>Energy Efficiency as service criteria</a:t>
                      </a:r>
                    </a:p>
                  </a:txBody>
                  <a:tcPr marL="45720" marR="45720" anchor="ctr"/>
                </a:tc>
                <a:tc>
                  <a:txBody>
                    <a:bodyPr/>
                    <a:lstStyle/>
                    <a:p>
                      <a:pPr algn="ctr" fontAlgn="t"/>
                      <a:r>
                        <a:rPr lang="en-GB" sz="800" b="0" i="0" u="none" strike="noStrike" kern="1200" dirty="0" err="1">
                          <a:solidFill>
                            <a:srgbClr val="000000"/>
                          </a:solidFill>
                          <a:effectLst/>
                          <a:latin typeface="Arial" panose="020B0604020202020204" pitchFamily="34" charset="0"/>
                          <a:ea typeface="+mn-ea"/>
                          <a:cs typeface="+mn-cs"/>
                        </a:rPr>
                        <a:t>EnergyServ</a:t>
                      </a:r>
                      <a:endParaRPr lang="en-GB" sz="800" b="0" i="0" u="none" strike="noStrike" kern="1200" dirty="0">
                        <a:solidFill>
                          <a:srgbClr val="000000"/>
                        </a:solidFill>
                        <a:effectLst/>
                        <a:latin typeface="Arial" panose="020B0604020202020204" pitchFamily="34" charset="0"/>
                        <a:ea typeface="+mn-ea"/>
                        <a:cs typeface="+mn-cs"/>
                      </a:endParaRPr>
                    </a:p>
                  </a:txBody>
                  <a:tcPr marL="7144" marR="7144" marT="7144"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12/12/2023</a:t>
                      </a:r>
                    </a:p>
                  </a:txBody>
                  <a:tcPr marL="7144" marR="7144" marT="7144" marB="0" anchor="ctr"/>
                </a:tc>
                <a:tc>
                  <a:txBody>
                    <a:bodyPr/>
                    <a:lstStyle/>
                    <a:p>
                      <a:pPr algn="ctr" fontAlgn="b"/>
                      <a:r>
                        <a:rPr lang="en-US" altLang="en-GB" sz="800" b="0" i="0" u="none" strike="noStrike" kern="1200" dirty="0">
                          <a:solidFill>
                            <a:srgbClr val="000000"/>
                          </a:solidFill>
                          <a:effectLst/>
                          <a:latin typeface="Arial" panose="020B0604020202020204" pitchFamily="34" charset="0"/>
                          <a:ea typeface="+mn-ea"/>
                          <a:cs typeface="+mn-cs"/>
                        </a:rPr>
                        <a:t>75%</a:t>
                      </a:r>
                    </a:p>
                  </a:txBody>
                  <a:tcPr marL="9525" marR="9525" marT="9519" marB="0" anchor="ctr"/>
                </a:tc>
                <a:tc>
                  <a:txBody>
                    <a:bodyPr/>
                    <a:lstStyle/>
                    <a:p>
                      <a:pPr marL="0" algn="ctr" defTabSz="914296" rtl="0" eaLnBrk="1" fontAlgn="t" latinLnBrk="0" hangingPunct="1"/>
                      <a:r>
                        <a:rPr lang="en-GB" sz="900" b="0" i="0" u="sng" strike="noStrike" kern="1200" dirty="0">
                          <a:solidFill>
                            <a:srgbClr val="0563C1"/>
                          </a:solidFill>
                          <a:effectLst/>
                          <a:latin typeface="Calibri" panose="020F0502020204030204" pitchFamily="34" charset="0"/>
                          <a:ea typeface="+mn-ea"/>
                          <a:cs typeface="+mn-cs"/>
                        </a:rPr>
                        <a:t>SP-230520</a:t>
                      </a:r>
                    </a:p>
                  </a:txBody>
                  <a:tcPr marL="9525" marR="9525" marT="9519" marB="0" anchor="ctr"/>
                </a:tc>
                <a:tc>
                  <a:txBody>
                    <a:bodyPr/>
                    <a:lstStyle/>
                    <a:p>
                      <a:pPr algn="ctr">
                        <a:lnSpc>
                          <a:spcPct val="107000"/>
                        </a:lnSpc>
                        <a:spcAft>
                          <a:spcPts val="800"/>
                        </a:spcAft>
                      </a:pPr>
                      <a:r>
                        <a:rPr lang="en-US" altLang="en-GB" sz="900" b="1" kern="1200" dirty="0">
                          <a:solidFill>
                            <a:srgbClr val="FF0000"/>
                          </a:solidFill>
                          <a:latin typeface="+mn-lt"/>
                          <a:ea typeface="+mn-ea"/>
                          <a:cs typeface="+mn-cs"/>
                        </a:rPr>
                        <a:t>100%</a:t>
                      </a:r>
                    </a:p>
                  </a:txBody>
                  <a:tcPr marL="36002" marR="36002" marT="0" marB="0" anchor="ctr"/>
                </a:tc>
                <a:tc>
                  <a:txBody>
                    <a:bodyPr/>
                    <a:lstStyle/>
                    <a:p>
                      <a:pPr algn="r" fontAlgn="b"/>
                      <a:endParaRPr lang="en-GB" sz="800" b="0" i="0" u="none" strike="noStrike" kern="1200" dirty="0">
                        <a:solidFill>
                          <a:srgbClr val="FF0000"/>
                        </a:solidFill>
                        <a:effectLst/>
                        <a:latin typeface="Arial" panose="020B0604020202020204" pitchFamily="34" charset="0"/>
                        <a:ea typeface="+mn-ea"/>
                        <a:cs typeface="+mn-cs"/>
                      </a:endParaRPr>
                    </a:p>
                  </a:txBody>
                  <a:tcPr marL="9525" marR="9525" marT="9519" marB="0" anchor="ctr"/>
                </a:tc>
                <a:extLst>
                  <a:ext uri="{0D108BD9-81ED-4DB2-BD59-A6C34878D82A}">
                    <a16:rowId xmlns:a16="http://schemas.microsoft.com/office/drawing/2014/main" val="1020087295"/>
                  </a:ext>
                </a:extLst>
              </a:tr>
              <a:tr h="178764">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960020</a:t>
                      </a:r>
                    </a:p>
                  </a:txBody>
                  <a:tcPr marL="45720" marR="45720" anchor="ctr"/>
                </a:tc>
                <a:tc>
                  <a:txBody>
                    <a:bodyPr/>
                    <a:lstStyle/>
                    <a:p>
                      <a:pPr marL="0" algn="l" defTabSz="914296" rtl="0" eaLnBrk="1" fontAlgn="t" latinLnBrk="0" hangingPunct="1"/>
                      <a:r>
                        <a:rPr lang="en-GB" sz="900" b="1" i="0" u="none" strike="noStrike" kern="1200" dirty="0">
                          <a:solidFill>
                            <a:srgbClr val="0000FF"/>
                          </a:solidFill>
                          <a:effectLst/>
                          <a:latin typeface="Arial" panose="020B0604020202020204" pitchFamily="34" charset="0"/>
                          <a:ea typeface="+mn-ea"/>
                          <a:cs typeface="+mn-cs"/>
                        </a:rPr>
                        <a:t>Study on Network of Service Robots with Ambient Intelligence </a:t>
                      </a:r>
                    </a:p>
                  </a:txBody>
                  <a:tcPr marL="45720" marR="4572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FS_SOBOT</a:t>
                      </a:r>
                    </a:p>
                  </a:txBody>
                  <a:tcPr marL="9525" marR="9525" marT="9525"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09/09/2023</a:t>
                      </a:r>
                    </a:p>
                  </a:txBody>
                  <a:tcPr marL="9525" marR="9525" marT="9525"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90%</a:t>
                      </a:r>
                    </a:p>
                  </a:txBody>
                  <a:tcPr marL="9525" marR="9525" marT="9525" marB="0" anchor="ctr"/>
                </a:tc>
                <a:tc>
                  <a:txBody>
                    <a:bodyPr/>
                    <a:lstStyle/>
                    <a:p>
                      <a:pPr marL="0" algn="ctr" defTabSz="914296" rtl="0" eaLnBrk="1" fontAlgn="t" latinLnBrk="0" hangingPunct="1"/>
                      <a:r>
                        <a:rPr lang="en-GB" sz="900" b="0" i="0" u="sng" strike="noStrike" kern="1200" dirty="0">
                          <a:solidFill>
                            <a:srgbClr val="0563C1"/>
                          </a:solidFill>
                          <a:effectLst/>
                          <a:latin typeface="Calibri" panose="020F0502020204030204" pitchFamily="34" charset="0"/>
                          <a:ea typeface="+mn-ea"/>
                          <a:cs typeface="+mn-cs"/>
                          <a:hlinkClick r:id="rId5">
                            <a:extLst>
                              <a:ext uri="{A12FA001-AC4F-418D-AE19-62706E023703}">
                                <ahyp:hlinkClr xmlns:ahyp="http://schemas.microsoft.com/office/drawing/2018/hyperlinkcolor" val="tx"/>
                              </a:ext>
                            </a:extLst>
                          </a:hlinkClick>
                        </a:rPr>
                        <a:t>SP-220447</a:t>
                      </a:r>
                      <a:endParaRPr lang="en-GB" sz="900" b="0" i="0" u="sng" strike="noStrike" kern="1200" dirty="0">
                        <a:solidFill>
                          <a:srgbClr val="0563C1"/>
                        </a:solidFill>
                        <a:effectLst/>
                        <a:latin typeface="Calibri" panose="020F0502020204030204" pitchFamily="34" charset="0"/>
                        <a:ea typeface="+mn-ea"/>
                        <a:cs typeface="+mn-cs"/>
                      </a:endParaRPr>
                    </a:p>
                  </a:txBody>
                  <a:tcPr marL="9525" marR="9525" marT="9525" marB="0" anchor="ctr"/>
                </a:tc>
                <a:tc>
                  <a:txBody>
                    <a:bodyPr/>
                    <a:lstStyle/>
                    <a:p>
                      <a:pPr algn="ctr">
                        <a:lnSpc>
                          <a:spcPct val="107000"/>
                        </a:lnSpc>
                        <a:spcAft>
                          <a:spcPts val="800"/>
                        </a:spcAft>
                      </a:pPr>
                      <a:r>
                        <a:rPr lang="en-GB" sz="900" b="1" kern="1200" dirty="0">
                          <a:solidFill>
                            <a:srgbClr val="FF0000"/>
                          </a:solidFill>
                          <a:latin typeface="+mn-lt"/>
                          <a:ea typeface="+mn-ea"/>
                          <a:cs typeface="+mn-cs"/>
                        </a:rPr>
                        <a:t>100%</a:t>
                      </a:r>
                    </a:p>
                  </a:txBody>
                  <a:tcPr marL="36002" marR="36002" marT="0" marB="0" anchor="ctr"/>
                </a:tc>
                <a:tc>
                  <a:txBody>
                    <a:bodyPr/>
                    <a:lstStyle/>
                    <a:p>
                      <a:pPr algn="ctr" fontAlgn="ctr"/>
                      <a:r>
                        <a:rPr lang="en-GB" sz="800" b="0" i="0" u="none" strike="noStrike" kern="1200" dirty="0">
                          <a:solidFill>
                            <a:srgbClr val="FF0000"/>
                          </a:solidFill>
                          <a:effectLst/>
                          <a:latin typeface="Arial" panose="020B0604020202020204" pitchFamily="34" charset="0"/>
                          <a:ea typeface="+mn-ea"/>
                          <a:cs typeface="+mn-cs"/>
                        </a:rPr>
                        <a:t>TR for approval</a:t>
                      </a:r>
                    </a:p>
                  </a:txBody>
                  <a:tcPr marL="9525" marR="9525" marT="9519" marB="0" anchor="ctr"/>
                </a:tc>
                <a:extLst>
                  <a:ext uri="{0D108BD9-81ED-4DB2-BD59-A6C34878D82A}">
                    <a16:rowId xmlns:a16="http://schemas.microsoft.com/office/drawing/2014/main" val="3297666729"/>
                  </a:ext>
                </a:extLst>
              </a:tr>
              <a:tr h="178764">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990053</a:t>
                      </a:r>
                    </a:p>
                  </a:txBody>
                  <a:tcPr marL="7144" marR="7144" marT="7144" marB="0" anchor="ctr"/>
                </a:tc>
                <a:tc>
                  <a:txBody>
                    <a:bodyPr/>
                    <a:lstStyle/>
                    <a:p>
                      <a:pPr marL="0" algn="l" defTabSz="914296" rtl="0" eaLnBrk="1" fontAlgn="t" latinLnBrk="0" hangingPunct="1"/>
                      <a:r>
                        <a:rPr lang="en-GB" sz="900" b="1" i="0" u="none" strike="noStrike" kern="1200" dirty="0">
                          <a:solidFill>
                            <a:srgbClr val="0000FF"/>
                          </a:solidFill>
                          <a:effectLst/>
                          <a:latin typeface="Arial" panose="020B0604020202020204" pitchFamily="34" charset="0"/>
                          <a:ea typeface="+mn-ea"/>
                          <a:cs typeface="+mn-cs"/>
                        </a:rPr>
                        <a:t>Study on Interconnect of SNPN </a:t>
                      </a:r>
                    </a:p>
                  </a:txBody>
                  <a:tcPr marL="45720" marR="4572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FS_ISN</a:t>
                      </a:r>
                    </a:p>
                  </a:txBody>
                  <a:tcPr marL="7144" marR="7144" marT="7144"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12/12/2023</a:t>
                      </a:r>
                    </a:p>
                  </a:txBody>
                  <a:tcPr marL="7144" marR="7144" marT="7144"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60%</a:t>
                      </a:r>
                    </a:p>
                  </a:txBody>
                  <a:tcPr marL="7144" marR="7144" marT="7144" marB="0" anchor="ctr"/>
                </a:tc>
                <a:tc>
                  <a:txBody>
                    <a:bodyPr/>
                    <a:lstStyle/>
                    <a:p>
                      <a:pPr marL="0" algn="ctr" defTabSz="914296" rtl="0" eaLnBrk="1" fontAlgn="t" latinLnBrk="0" hangingPunct="1"/>
                      <a:r>
                        <a:rPr lang="en-GB" sz="900" b="0" i="0" u="sng" strike="noStrike" kern="1200" dirty="0">
                          <a:solidFill>
                            <a:srgbClr val="0563C1"/>
                          </a:solidFill>
                          <a:effectLst/>
                          <a:latin typeface="Calibri" panose="020F0502020204030204" pitchFamily="34" charset="0"/>
                          <a:ea typeface="+mn-ea"/>
                          <a:cs typeface="+mn-cs"/>
                          <a:hlinkClick r:id="rId6">
                            <a:extLst>
                              <a:ext uri="{A12FA001-AC4F-418D-AE19-62706E023703}">
                                <ahyp:hlinkClr xmlns:ahyp="http://schemas.microsoft.com/office/drawing/2018/hyperlinkcolor" val="tx"/>
                              </a:ext>
                            </a:extLst>
                          </a:hlinkClick>
                        </a:rPr>
                        <a:t>SP-230236</a:t>
                      </a:r>
                      <a:endParaRPr lang="en-GB" sz="900" b="0" i="0" u="sng" strike="noStrike" kern="1200" dirty="0">
                        <a:solidFill>
                          <a:srgbClr val="0563C1"/>
                        </a:solidFill>
                        <a:effectLst/>
                        <a:latin typeface="Calibri" panose="020F0502020204030204" pitchFamily="34" charset="0"/>
                        <a:ea typeface="+mn-ea"/>
                        <a:cs typeface="+mn-cs"/>
                      </a:endParaRPr>
                    </a:p>
                  </a:txBody>
                  <a:tcPr marL="7144" marR="7144" marT="7144" marB="0" anchor="ctr"/>
                </a:tc>
                <a:tc>
                  <a:txBody>
                    <a:bodyPr/>
                    <a:lstStyle/>
                    <a:p>
                      <a:pPr algn="ctr">
                        <a:lnSpc>
                          <a:spcPct val="107000"/>
                        </a:lnSpc>
                        <a:spcAft>
                          <a:spcPts val="800"/>
                        </a:spcAft>
                      </a:pPr>
                      <a:r>
                        <a:rPr lang="en-GB" sz="900" b="1" kern="1200" dirty="0">
                          <a:solidFill>
                            <a:srgbClr val="FF0000"/>
                          </a:solidFill>
                          <a:latin typeface="+mn-lt"/>
                          <a:ea typeface="+mn-ea"/>
                          <a:cs typeface="+mn-cs"/>
                        </a:rPr>
                        <a:t>65%</a:t>
                      </a:r>
                    </a:p>
                  </a:txBody>
                  <a:tcPr marL="27002" marR="27002" marT="0" marB="0" anchor="ctr"/>
                </a:tc>
                <a:tc>
                  <a:txBody>
                    <a:bodyPr/>
                    <a:lstStyle/>
                    <a:p>
                      <a:pPr algn="ctr" fontAlgn="ctr"/>
                      <a:r>
                        <a:rPr lang="en-GB" sz="800" b="0" i="0" u="none" strike="noStrike" kern="1200" dirty="0">
                          <a:solidFill>
                            <a:srgbClr val="FF0000"/>
                          </a:solidFill>
                          <a:effectLst/>
                          <a:latin typeface="Arial" panose="020B0604020202020204" pitchFamily="34" charset="0"/>
                          <a:ea typeface="+mn-ea"/>
                          <a:cs typeface="+mn-cs"/>
                        </a:rPr>
                        <a:t>Exception requested</a:t>
                      </a:r>
                    </a:p>
                  </a:txBody>
                  <a:tcPr marL="7144" marR="7144" marT="7139" marB="0" anchor="ctr"/>
                </a:tc>
                <a:extLst>
                  <a:ext uri="{0D108BD9-81ED-4DB2-BD59-A6C34878D82A}">
                    <a16:rowId xmlns:a16="http://schemas.microsoft.com/office/drawing/2014/main" val="3515940569"/>
                  </a:ext>
                </a:extLst>
              </a:tr>
              <a:tr h="178764">
                <a:tc>
                  <a:txBody>
                    <a:bodyPr/>
                    <a:lstStyle/>
                    <a:p>
                      <a:pPr algn="ctr" fontAlgn="b"/>
                      <a:r>
                        <a:rPr lang="en-GB" sz="800" b="0" i="0" u="none" strike="noStrike" kern="1200" dirty="0">
                          <a:solidFill>
                            <a:srgbClr val="000000"/>
                          </a:solidFill>
                          <a:effectLst/>
                          <a:latin typeface="Arial" panose="020B0604020202020204" pitchFamily="34" charset="0"/>
                          <a:ea typeface="+mn-ea"/>
                          <a:cs typeface="+mn-cs"/>
                        </a:rPr>
                        <a:t>1020032</a:t>
                      </a:r>
                    </a:p>
                  </a:txBody>
                  <a:tcPr marL="9525" marR="9525" marT="9519" marB="0" anchor="ctr"/>
                </a:tc>
                <a:tc>
                  <a:txBody>
                    <a:bodyPr/>
                    <a:lstStyle/>
                    <a:p>
                      <a:pPr algn="l" fontAlgn="b"/>
                      <a:r>
                        <a:rPr lang="en-GB" sz="900" b="1" i="0" u="none" strike="noStrike" kern="1200" dirty="0">
                          <a:solidFill>
                            <a:srgbClr val="0000FF"/>
                          </a:solidFill>
                          <a:effectLst/>
                          <a:latin typeface="Arial" panose="020B0604020202020204" pitchFamily="34" charset="0"/>
                          <a:ea typeface="+mn-ea"/>
                          <a:cs typeface="+mn-cs"/>
                        </a:rPr>
                        <a:t> Timestamp Information Exposure for critical IoT</a:t>
                      </a:r>
                    </a:p>
                  </a:txBody>
                  <a:tcPr marL="9525" marR="9525" marT="9519" marB="0" anchor="ctr"/>
                </a:tc>
                <a:tc>
                  <a:txBody>
                    <a:bodyPr/>
                    <a:lstStyle/>
                    <a:p>
                      <a:pPr algn="ctr" fontAlgn="b"/>
                      <a:r>
                        <a:rPr lang="en-GB" sz="800" b="0" i="0" u="none" strike="noStrike" kern="1200" dirty="0" err="1">
                          <a:solidFill>
                            <a:srgbClr val="000000"/>
                          </a:solidFill>
                          <a:effectLst/>
                          <a:latin typeface="Arial" panose="020B0604020202020204" pitchFamily="34" charset="0"/>
                          <a:ea typeface="+mn-ea"/>
                          <a:cs typeface="+mn-cs"/>
                        </a:rPr>
                        <a:t>TIE_IoTAPP</a:t>
                      </a:r>
                      <a:endParaRPr lang="en-GB" sz="800" b="0" i="0" u="none" strike="noStrike" kern="1200" dirty="0">
                        <a:solidFill>
                          <a:srgbClr val="000000"/>
                        </a:solidFill>
                        <a:effectLst/>
                        <a:latin typeface="Arial" panose="020B0604020202020204" pitchFamily="34" charset="0"/>
                        <a:ea typeface="+mn-ea"/>
                        <a:cs typeface="+mn-cs"/>
                      </a:endParaRPr>
                    </a:p>
                  </a:txBody>
                  <a:tcPr marL="9525" marR="9525" marT="9519" marB="0" anchor="ctr"/>
                </a:tc>
                <a:tc>
                  <a:txBody>
                    <a:bodyPr/>
                    <a:lstStyle/>
                    <a:p>
                      <a:pPr algn="ctr" fontAlgn="b"/>
                      <a:r>
                        <a:rPr lang="en-GB" sz="800" b="0" i="0" u="none" strike="noStrike" kern="1200" dirty="0">
                          <a:solidFill>
                            <a:srgbClr val="000000"/>
                          </a:solidFill>
                          <a:effectLst/>
                          <a:latin typeface="Arial" panose="020B0604020202020204" pitchFamily="34" charset="0"/>
                          <a:ea typeface="+mn-ea"/>
                          <a:cs typeface="+mn-cs"/>
                        </a:rPr>
                        <a:t>12/12/2023</a:t>
                      </a:r>
                    </a:p>
                  </a:txBody>
                  <a:tcPr marL="9525" marR="9525" marT="9519" marB="0" anchor="ctr"/>
                </a:tc>
                <a:tc>
                  <a:txBody>
                    <a:bodyPr/>
                    <a:lstStyle/>
                    <a:p>
                      <a:pPr algn="ctr" fontAlgn="b"/>
                      <a:r>
                        <a:rPr lang="en-GB" sz="800" b="0" i="0" u="none" strike="noStrike" kern="1200" dirty="0">
                          <a:solidFill>
                            <a:srgbClr val="000000"/>
                          </a:solidFill>
                          <a:effectLst/>
                          <a:latin typeface="Arial" panose="020B0604020202020204" pitchFamily="34" charset="0"/>
                          <a:ea typeface="+mn-ea"/>
                          <a:cs typeface="+mn-cs"/>
                        </a:rPr>
                        <a:t>-</a:t>
                      </a:r>
                    </a:p>
                  </a:txBody>
                  <a:tcPr marL="9525" marR="9525" marT="9519" marB="0" anchor="ctr"/>
                </a:tc>
                <a:tc>
                  <a:txBody>
                    <a:bodyPr/>
                    <a:lstStyle/>
                    <a:p>
                      <a:pPr marL="0" algn="ctr" defTabSz="914296" rtl="0" eaLnBrk="1" fontAlgn="t" latinLnBrk="0" hangingPunct="1"/>
                      <a:r>
                        <a:rPr lang="en-GB" sz="900" b="0" i="0" u="sng" strike="noStrike" kern="1200" dirty="0">
                          <a:solidFill>
                            <a:srgbClr val="0563C1"/>
                          </a:solidFill>
                          <a:effectLst/>
                          <a:latin typeface="Calibri" panose="020F0502020204030204" pitchFamily="34" charset="0"/>
                          <a:ea typeface="+mn-ea"/>
                          <a:cs typeface="+mn-cs"/>
                          <a:hlinkClick r:id="rId7">
                            <a:extLst>
                              <a:ext uri="{A12FA001-AC4F-418D-AE19-62706E023703}">
                                <ahyp:hlinkClr xmlns:ahyp="http://schemas.microsoft.com/office/drawing/2018/hyperlinkcolor" val="tx"/>
                              </a:ext>
                            </a:extLst>
                          </a:hlinkClick>
                        </a:rPr>
                        <a:t>SP-231415</a:t>
                      </a:r>
                      <a:endParaRPr lang="en-GB" sz="900" b="0" i="0" u="sng" strike="noStrike" kern="1200" dirty="0">
                        <a:solidFill>
                          <a:srgbClr val="0563C1"/>
                        </a:solidFill>
                        <a:effectLst/>
                        <a:latin typeface="Calibri" panose="020F0502020204030204" pitchFamily="34" charset="0"/>
                        <a:ea typeface="+mn-ea"/>
                        <a:cs typeface="+mn-cs"/>
                      </a:endParaRPr>
                    </a:p>
                  </a:txBody>
                  <a:tcPr marL="9525" marR="9525" marT="9519" marB="0" anchor="ctr"/>
                </a:tc>
                <a:tc>
                  <a:txBody>
                    <a:bodyPr/>
                    <a:lstStyle/>
                    <a:p>
                      <a:pPr algn="ctr">
                        <a:lnSpc>
                          <a:spcPct val="107000"/>
                        </a:lnSpc>
                        <a:spcAft>
                          <a:spcPts val="800"/>
                        </a:spcAft>
                      </a:pPr>
                      <a:r>
                        <a:rPr lang="en-GB" sz="900" kern="1200">
                          <a:solidFill>
                            <a:srgbClr val="FF0000"/>
                          </a:solidFill>
                          <a:latin typeface="+mn-lt"/>
                          <a:ea typeface="+mn-ea"/>
                          <a:cs typeface="+mn-cs"/>
                        </a:rPr>
                        <a:t>0%</a:t>
                      </a:r>
                      <a:endParaRPr lang="en-GB" sz="900" kern="1200" dirty="0">
                        <a:solidFill>
                          <a:srgbClr val="FF0000"/>
                        </a:solidFill>
                        <a:latin typeface="+mn-lt"/>
                        <a:ea typeface="+mn-ea"/>
                        <a:cs typeface="+mn-cs"/>
                      </a:endParaRPr>
                    </a:p>
                  </a:txBody>
                  <a:tcPr marL="36002" marR="36002" marT="0" marB="0" anchor="ctr"/>
                </a:tc>
                <a:tc>
                  <a:txBody>
                    <a:bodyPr/>
                    <a:lstStyle/>
                    <a:p>
                      <a:pPr algn="ctr" fontAlgn="ctr"/>
                      <a:r>
                        <a:rPr lang="en-US" sz="800" b="0" i="0" u="none" strike="noStrike" dirty="0">
                          <a:solidFill>
                            <a:srgbClr val="FF0000"/>
                          </a:solidFill>
                          <a:effectLst/>
                          <a:latin typeface="Arial" panose="020B0604020202020204" pitchFamily="34" charset="0"/>
                        </a:rPr>
                        <a:t>New </a:t>
                      </a:r>
                      <a:r>
                        <a:rPr lang="en-US" sz="800" b="0" i="0" u="none" strike="noStrike" dirty="0" err="1">
                          <a:solidFill>
                            <a:srgbClr val="FF0000"/>
                          </a:solidFill>
                          <a:effectLst/>
                          <a:latin typeface="Arial" panose="020B0604020202020204" pitchFamily="34" charset="0"/>
                        </a:rPr>
                        <a:t>miniWID</a:t>
                      </a:r>
                      <a:endParaRPr lang="en-US" sz="800" b="0" i="0" u="none" strike="noStrike" dirty="0">
                        <a:solidFill>
                          <a:srgbClr val="FF0000"/>
                        </a:solidFill>
                        <a:effectLst/>
                        <a:latin typeface="Arial" panose="020B0604020202020204" pitchFamily="34" charset="0"/>
                      </a:endParaRPr>
                    </a:p>
                  </a:txBody>
                  <a:tcPr marL="9525" marR="9525" marT="9519" marB="0" anchor="ctr"/>
                </a:tc>
                <a:extLst>
                  <a:ext uri="{0D108BD9-81ED-4DB2-BD59-A6C34878D82A}">
                    <a16:rowId xmlns:a16="http://schemas.microsoft.com/office/drawing/2014/main" val="350453539"/>
                  </a:ext>
                </a:extLst>
              </a:tr>
            </a:tbl>
          </a:graphicData>
        </a:graphic>
      </p:graphicFrame>
      <p:sp>
        <p:nvSpPr>
          <p:cNvPr id="7" name="TextBox 6">
            <a:extLst>
              <a:ext uri="{FF2B5EF4-FFF2-40B4-BE49-F238E27FC236}">
                <a16:creationId xmlns:a16="http://schemas.microsoft.com/office/drawing/2014/main" id="{586ED267-4922-4124-81B9-AEA76BFA7D46}"/>
              </a:ext>
            </a:extLst>
          </p:cNvPr>
          <p:cNvSpPr txBox="1"/>
          <p:nvPr/>
        </p:nvSpPr>
        <p:spPr>
          <a:xfrm>
            <a:off x="110482" y="331591"/>
            <a:ext cx="5561522" cy="600164"/>
          </a:xfrm>
          <a:prstGeom prst="rect">
            <a:avLst/>
          </a:prstGeom>
          <a:noFill/>
        </p:spPr>
        <p:txBody>
          <a:bodyPr wrap="none" rtlCol="0">
            <a:spAutoFit/>
          </a:bodyPr>
          <a:lstStyle/>
          <a:p>
            <a:r>
              <a:rPr lang="en-GB" sz="3300" b="1" dirty="0">
                <a:solidFill>
                  <a:srgbClr val="FF0000"/>
                </a:solidFill>
              </a:rPr>
              <a:t>SA1 Work Plan Rel-19 (2/3)</a:t>
            </a:r>
          </a:p>
        </p:txBody>
      </p:sp>
    </p:spTree>
    <p:extLst>
      <p:ext uri="{BB962C8B-B14F-4D97-AF65-F5344CB8AC3E}">
        <p14:creationId xmlns:p14="http://schemas.microsoft.com/office/powerpoint/2010/main" val="20509874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 name="Table 14">
            <a:extLst>
              <a:ext uri="{FF2B5EF4-FFF2-40B4-BE49-F238E27FC236}">
                <a16:creationId xmlns:a16="http://schemas.microsoft.com/office/drawing/2014/main" id="{D565EA47-4EB6-4B37-8B0C-624AA1A870F3}"/>
              </a:ext>
            </a:extLst>
          </p:cNvPr>
          <p:cNvGraphicFramePr>
            <a:graphicFrameLocks noGrp="1"/>
          </p:cNvGraphicFramePr>
          <p:nvPr>
            <p:extLst>
              <p:ext uri="{D42A27DB-BD31-4B8C-83A1-F6EECF244321}">
                <p14:modId xmlns:p14="http://schemas.microsoft.com/office/powerpoint/2010/main" val="3173993838"/>
              </p:ext>
            </p:extLst>
          </p:nvPr>
        </p:nvGraphicFramePr>
        <p:xfrm>
          <a:off x="186445" y="1018606"/>
          <a:ext cx="8649978" cy="3568682"/>
        </p:xfrm>
        <a:graphic>
          <a:graphicData uri="http://schemas.openxmlformats.org/drawingml/2006/table">
            <a:tbl>
              <a:tblPr firstRow="1" firstCol="1" bandRow="1">
                <a:tableStyleId>{F5AB1C69-6EDB-4FF4-983F-18BD219EF322}</a:tableStyleId>
              </a:tblPr>
              <a:tblGrid>
                <a:gridCol w="543616">
                  <a:extLst>
                    <a:ext uri="{9D8B030D-6E8A-4147-A177-3AD203B41FA5}">
                      <a16:colId xmlns:a16="http://schemas.microsoft.com/office/drawing/2014/main" val="20000"/>
                    </a:ext>
                  </a:extLst>
                </a:gridCol>
                <a:gridCol w="3270055">
                  <a:extLst>
                    <a:ext uri="{9D8B030D-6E8A-4147-A177-3AD203B41FA5}">
                      <a16:colId xmlns:a16="http://schemas.microsoft.com/office/drawing/2014/main" val="20001"/>
                    </a:ext>
                  </a:extLst>
                </a:gridCol>
                <a:gridCol w="939605">
                  <a:extLst>
                    <a:ext uri="{9D8B030D-6E8A-4147-A177-3AD203B41FA5}">
                      <a16:colId xmlns:a16="http://schemas.microsoft.com/office/drawing/2014/main" val="20002"/>
                    </a:ext>
                  </a:extLst>
                </a:gridCol>
                <a:gridCol w="692256">
                  <a:extLst>
                    <a:ext uri="{9D8B030D-6E8A-4147-A177-3AD203B41FA5}">
                      <a16:colId xmlns:a16="http://schemas.microsoft.com/office/drawing/2014/main" val="20003"/>
                    </a:ext>
                  </a:extLst>
                </a:gridCol>
                <a:gridCol w="473228">
                  <a:extLst>
                    <a:ext uri="{9D8B030D-6E8A-4147-A177-3AD203B41FA5}">
                      <a16:colId xmlns:a16="http://schemas.microsoft.com/office/drawing/2014/main" val="20004"/>
                    </a:ext>
                  </a:extLst>
                </a:gridCol>
                <a:gridCol w="551565">
                  <a:extLst>
                    <a:ext uri="{9D8B030D-6E8A-4147-A177-3AD203B41FA5}">
                      <a16:colId xmlns:a16="http://schemas.microsoft.com/office/drawing/2014/main" val="20005"/>
                    </a:ext>
                  </a:extLst>
                </a:gridCol>
                <a:gridCol w="551565">
                  <a:extLst>
                    <a:ext uri="{9D8B030D-6E8A-4147-A177-3AD203B41FA5}">
                      <a16:colId xmlns:a16="http://schemas.microsoft.com/office/drawing/2014/main" val="20006"/>
                    </a:ext>
                  </a:extLst>
                </a:gridCol>
                <a:gridCol w="1628088">
                  <a:extLst>
                    <a:ext uri="{9D8B030D-6E8A-4147-A177-3AD203B41FA5}">
                      <a16:colId xmlns:a16="http://schemas.microsoft.com/office/drawing/2014/main" val="20007"/>
                    </a:ext>
                  </a:extLst>
                </a:gridCol>
              </a:tblGrid>
              <a:tr h="200119">
                <a:tc>
                  <a:txBody>
                    <a:bodyPr/>
                    <a:lstStyle/>
                    <a:p>
                      <a:pPr algn="ctr">
                        <a:lnSpc>
                          <a:spcPct val="107000"/>
                        </a:lnSpc>
                        <a:spcAft>
                          <a:spcPts val="800"/>
                        </a:spcAft>
                      </a:pPr>
                      <a:r>
                        <a:rPr lang="en-GB" sz="1050" dirty="0"/>
                        <a:t>UID</a:t>
                      </a:r>
                    </a:p>
                  </a:txBody>
                  <a:tcPr marL="27002" marR="27002" marT="0" marB="0" anchor="ctr"/>
                </a:tc>
                <a:tc>
                  <a:txBody>
                    <a:bodyPr/>
                    <a:lstStyle/>
                    <a:p>
                      <a:pPr algn="ctr">
                        <a:lnSpc>
                          <a:spcPct val="107000"/>
                        </a:lnSpc>
                        <a:spcAft>
                          <a:spcPts val="800"/>
                        </a:spcAft>
                      </a:pPr>
                      <a:r>
                        <a:rPr lang="en-GB" sz="1050" dirty="0"/>
                        <a:t>Name</a:t>
                      </a:r>
                    </a:p>
                  </a:txBody>
                  <a:tcPr marL="27002" marR="27002" marT="0" marB="0" anchor="ctr"/>
                </a:tc>
                <a:tc>
                  <a:txBody>
                    <a:bodyPr/>
                    <a:lstStyle/>
                    <a:p>
                      <a:pPr algn="ctr">
                        <a:lnSpc>
                          <a:spcPct val="107000"/>
                        </a:lnSpc>
                        <a:spcAft>
                          <a:spcPts val="800"/>
                        </a:spcAft>
                      </a:pPr>
                      <a:r>
                        <a:rPr lang="en-GB" sz="1050" dirty="0"/>
                        <a:t>Acronym</a:t>
                      </a:r>
                    </a:p>
                  </a:txBody>
                  <a:tcPr marL="27002" marR="27002" marT="0" marB="0" anchor="ctr"/>
                </a:tc>
                <a:tc>
                  <a:txBody>
                    <a:bodyPr/>
                    <a:lstStyle/>
                    <a:p>
                      <a:pPr algn="ctr">
                        <a:lnSpc>
                          <a:spcPct val="107000"/>
                        </a:lnSpc>
                        <a:spcAft>
                          <a:spcPts val="800"/>
                        </a:spcAft>
                      </a:pPr>
                      <a:r>
                        <a:rPr lang="en-GB" sz="1050" dirty="0"/>
                        <a:t>Target </a:t>
                      </a:r>
                    </a:p>
                  </a:txBody>
                  <a:tcPr marL="27002" marR="27002" marT="0" marB="0" anchor="ctr"/>
                </a:tc>
                <a:tc>
                  <a:txBody>
                    <a:bodyPr/>
                    <a:lstStyle/>
                    <a:p>
                      <a:pPr algn="ctr">
                        <a:lnSpc>
                          <a:spcPct val="107000"/>
                        </a:lnSpc>
                        <a:spcAft>
                          <a:spcPts val="800"/>
                        </a:spcAft>
                      </a:pPr>
                      <a:r>
                        <a:rPr lang="en-GB" sz="1050" dirty="0"/>
                        <a:t>Old %</a:t>
                      </a:r>
                    </a:p>
                  </a:txBody>
                  <a:tcPr marL="27002" marR="27002" marT="0" marB="0" anchor="ctr"/>
                </a:tc>
                <a:tc>
                  <a:txBody>
                    <a:bodyPr/>
                    <a:lstStyle/>
                    <a:p>
                      <a:pPr algn="ctr">
                        <a:lnSpc>
                          <a:spcPct val="107000"/>
                        </a:lnSpc>
                        <a:spcAft>
                          <a:spcPts val="800"/>
                        </a:spcAft>
                      </a:pPr>
                      <a:r>
                        <a:rPr lang="en-GB" sz="1050" b="1" kern="1200" dirty="0">
                          <a:solidFill>
                            <a:schemeClr val="lt1"/>
                          </a:solidFill>
                          <a:latin typeface="+mn-lt"/>
                          <a:ea typeface="+mn-ea"/>
                          <a:cs typeface="+mn-cs"/>
                        </a:rPr>
                        <a:t>WID</a:t>
                      </a:r>
                      <a:endParaRPr lang="en-GB" sz="1050" dirty="0">
                        <a:solidFill>
                          <a:srgbClr val="FF0000"/>
                        </a:solidFill>
                      </a:endParaRPr>
                    </a:p>
                  </a:txBody>
                  <a:tcPr marL="27002" marR="27002" marT="0" marB="0" anchor="ctr"/>
                </a:tc>
                <a:tc>
                  <a:txBody>
                    <a:bodyPr/>
                    <a:lstStyle/>
                    <a:p>
                      <a:pPr algn="ctr">
                        <a:lnSpc>
                          <a:spcPct val="107000"/>
                        </a:lnSpc>
                        <a:spcAft>
                          <a:spcPts val="800"/>
                        </a:spcAft>
                      </a:pPr>
                      <a:r>
                        <a:rPr lang="en-GB" sz="1050" dirty="0">
                          <a:solidFill>
                            <a:srgbClr val="FF0000"/>
                          </a:solidFill>
                        </a:rPr>
                        <a:t>New %</a:t>
                      </a:r>
                      <a:endParaRPr lang="en-GB" sz="1050" b="1" kern="1200" dirty="0">
                        <a:solidFill>
                          <a:schemeClr val="lt1"/>
                        </a:solidFill>
                        <a:latin typeface="+mn-lt"/>
                        <a:ea typeface="+mn-ea"/>
                        <a:cs typeface="+mn-cs"/>
                      </a:endParaRPr>
                    </a:p>
                  </a:txBody>
                  <a:tcPr marL="27002" marR="27002" marT="0" marB="0" anchor="ctr"/>
                </a:tc>
                <a:tc>
                  <a:txBody>
                    <a:bodyPr/>
                    <a:lstStyle/>
                    <a:p>
                      <a:pPr algn="ctr">
                        <a:lnSpc>
                          <a:spcPct val="107000"/>
                        </a:lnSpc>
                        <a:spcAft>
                          <a:spcPts val="800"/>
                        </a:spcAft>
                      </a:pPr>
                      <a:r>
                        <a:rPr lang="en-GB" sz="1050" dirty="0">
                          <a:solidFill>
                            <a:srgbClr val="FF0000"/>
                          </a:solidFill>
                        </a:rPr>
                        <a:t>Change or comment</a:t>
                      </a:r>
                    </a:p>
                  </a:txBody>
                  <a:tcPr marL="27002" marR="27002" marT="0" marB="0" anchor="ctr"/>
                </a:tc>
                <a:extLst>
                  <a:ext uri="{0D108BD9-81ED-4DB2-BD59-A6C34878D82A}">
                    <a16:rowId xmlns:a16="http://schemas.microsoft.com/office/drawing/2014/main" val="10000"/>
                  </a:ext>
                </a:extLst>
              </a:tr>
              <a:tr h="288950">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990049</a:t>
                      </a:r>
                    </a:p>
                  </a:txBody>
                  <a:tcPr marL="7144" marR="7144" marT="7144" marB="0" anchor="ctr"/>
                </a:tc>
                <a:tc>
                  <a:txBody>
                    <a:bodyPr/>
                    <a:lstStyle/>
                    <a:p>
                      <a:pPr marL="0" algn="l" defTabSz="914296" rtl="0" eaLnBrk="1" fontAlgn="t" latinLnBrk="0" hangingPunct="1"/>
                      <a:r>
                        <a:rPr lang="en-GB" sz="900" b="1" i="0" u="none" strike="noStrike" kern="1200" dirty="0">
                          <a:solidFill>
                            <a:srgbClr val="0000FF"/>
                          </a:solidFill>
                          <a:effectLst/>
                          <a:latin typeface="Arial" panose="020B0604020202020204" pitchFamily="34" charset="0"/>
                          <a:ea typeface="+mn-ea"/>
                          <a:cs typeface="+mn-cs"/>
                        </a:rPr>
                        <a:t>PS Data Off for IMS Data Channel Service </a:t>
                      </a:r>
                    </a:p>
                  </a:txBody>
                  <a:tcPr marL="45720" marR="45720" anchor="ctr"/>
                </a:tc>
                <a:tc>
                  <a:txBody>
                    <a:bodyPr/>
                    <a:lstStyle/>
                    <a:p>
                      <a:pPr algn="ctr" fontAlgn="t"/>
                      <a:r>
                        <a:rPr lang="en-GB" sz="800" b="0" i="0" u="none" strike="noStrike" dirty="0" err="1">
                          <a:solidFill>
                            <a:srgbClr val="000000"/>
                          </a:solidFill>
                          <a:effectLst/>
                          <a:latin typeface="Arial" panose="020B0604020202020204" pitchFamily="34" charset="0"/>
                        </a:rPr>
                        <a:t>IMSDCDataOff</a:t>
                      </a:r>
                      <a:endParaRPr lang="en-GB" sz="800" b="0" i="0" u="none" strike="noStrike" dirty="0">
                        <a:solidFill>
                          <a:srgbClr val="000000"/>
                        </a:solidFill>
                        <a:effectLst/>
                        <a:latin typeface="Arial" panose="020B0604020202020204" pitchFamily="34" charset="0"/>
                      </a:endParaRPr>
                    </a:p>
                  </a:txBody>
                  <a:tcPr marL="7144" marR="7144" marT="7144" marB="0" anchor="ctr"/>
                </a:tc>
                <a:tc>
                  <a:txBody>
                    <a:bodyPr/>
                    <a:lstStyle/>
                    <a:p>
                      <a:pPr algn="ctr" fontAlgn="t"/>
                      <a:r>
                        <a:rPr lang="en-GB" sz="800" b="0" i="0" u="none" strike="noStrike" dirty="0">
                          <a:solidFill>
                            <a:srgbClr val="000000"/>
                          </a:solidFill>
                          <a:effectLst/>
                          <a:latin typeface="Arial" panose="020B0604020202020204" pitchFamily="34" charset="0"/>
                        </a:rPr>
                        <a:t>03/03/2023</a:t>
                      </a:r>
                    </a:p>
                  </a:txBody>
                  <a:tcPr marL="7144" marR="7144" marT="7144" marB="0" anchor="ctr"/>
                </a:tc>
                <a:tc>
                  <a:txBody>
                    <a:bodyPr/>
                    <a:lstStyle/>
                    <a:p>
                      <a:pPr algn="ctr" fontAlgn="t"/>
                      <a:r>
                        <a:rPr lang="en-GB" sz="800" b="0" i="0" u="none" strike="noStrike" dirty="0">
                          <a:solidFill>
                            <a:srgbClr val="000000"/>
                          </a:solidFill>
                          <a:effectLst/>
                          <a:latin typeface="Arial" panose="020B0604020202020204" pitchFamily="34" charset="0"/>
                        </a:rPr>
                        <a:t>100%</a:t>
                      </a:r>
                    </a:p>
                  </a:txBody>
                  <a:tcPr marL="7144" marR="7144" marT="7144" marB="0" anchor="ctr"/>
                </a:tc>
                <a:tc>
                  <a:txBody>
                    <a:bodyPr/>
                    <a:lstStyle/>
                    <a:p>
                      <a:pPr marL="0" algn="ctr" defTabSz="914296" rtl="0" eaLnBrk="1" fontAlgn="t" latinLnBrk="0" hangingPunct="1"/>
                      <a:r>
                        <a:rPr lang="en-GB" sz="900" b="0" i="0" u="sng" strike="noStrike" kern="1200" dirty="0">
                          <a:solidFill>
                            <a:srgbClr val="0563C1"/>
                          </a:solidFill>
                          <a:effectLst/>
                          <a:latin typeface="Calibri" panose="020F0502020204030204" pitchFamily="34" charset="0"/>
                          <a:ea typeface="+mn-ea"/>
                          <a:cs typeface="+mn-cs"/>
                          <a:hlinkClick r:id="rId2">
                            <a:extLst>
                              <a:ext uri="{A12FA001-AC4F-418D-AE19-62706E023703}">
                                <ahyp:hlinkClr xmlns:ahyp="http://schemas.microsoft.com/office/drawing/2018/hyperlinkcolor" val="tx"/>
                              </a:ext>
                            </a:extLst>
                          </a:hlinkClick>
                        </a:rPr>
                        <a:t>SP-230227</a:t>
                      </a:r>
                      <a:endParaRPr lang="en-GB" sz="900" b="0" i="0" u="sng" strike="noStrike" kern="1200" dirty="0">
                        <a:solidFill>
                          <a:srgbClr val="0563C1"/>
                        </a:solidFill>
                        <a:effectLst/>
                        <a:latin typeface="Calibri" panose="020F0502020204030204" pitchFamily="34" charset="0"/>
                        <a:ea typeface="+mn-ea"/>
                        <a:cs typeface="+mn-cs"/>
                      </a:endParaRPr>
                    </a:p>
                  </a:txBody>
                  <a:tcPr marL="7144" marR="7144" marT="7144" marB="0" anchor="ctr"/>
                </a:tc>
                <a:tc>
                  <a:txBody>
                    <a:bodyPr/>
                    <a:lstStyle/>
                    <a:p>
                      <a:pPr algn="ctr">
                        <a:lnSpc>
                          <a:spcPct val="107000"/>
                        </a:lnSpc>
                        <a:spcAft>
                          <a:spcPts val="800"/>
                        </a:spcAft>
                      </a:pPr>
                      <a:endParaRPr lang="en-GB" sz="800" dirty="0">
                        <a:solidFill>
                          <a:srgbClr val="FF0000"/>
                        </a:solidFill>
                      </a:endParaRPr>
                    </a:p>
                  </a:txBody>
                  <a:tcPr marL="27002" marR="27002" marT="0" marB="0" anchor="ctr"/>
                </a:tc>
                <a:tc>
                  <a:txBody>
                    <a:bodyPr/>
                    <a:lstStyle/>
                    <a:p>
                      <a:pPr algn="ctr" fontAlgn="ctr"/>
                      <a:endParaRPr lang="en-GB" sz="800" b="0" i="0" u="none" strike="noStrike" dirty="0">
                        <a:solidFill>
                          <a:srgbClr val="FF0000"/>
                        </a:solidFill>
                        <a:effectLst/>
                        <a:latin typeface="Arial" panose="020B0604020202020204" pitchFamily="34" charset="0"/>
                      </a:endParaRPr>
                    </a:p>
                  </a:txBody>
                  <a:tcPr marL="7144" marR="7144" marT="7139" marB="0" anchor="ctr"/>
                </a:tc>
                <a:extLst>
                  <a:ext uri="{0D108BD9-81ED-4DB2-BD59-A6C34878D82A}">
                    <a16:rowId xmlns:a16="http://schemas.microsoft.com/office/drawing/2014/main" val="511320938"/>
                  </a:ext>
                </a:extLst>
              </a:tr>
              <a:tr h="288950">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1000025</a:t>
                      </a:r>
                    </a:p>
                  </a:txBody>
                  <a:tcPr marL="7144" marR="7144" marT="7144" marB="0" anchor="ctr"/>
                </a:tc>
                <a:tc>
                  <a:txBody>
                    <a:bodyPr/>
                    <a:lstStyle/>
                    <a:p>
                      <a:pPr marL="0" algn="l" defTabSz="914296" rtl="0" eaLnBrk="1" fontAlgn="t" latinLnBrk="0" hangingPunct="1"/>
                      <a:r>
                        <a:rPr lang="en-GB" sz="900" b="1" i="0" u="none" strike="noStrike" kern="1200" dirty="0">
                          <a:solidFill>
                            <a:srgbClr val="0000FF"/>
                          </a:solidFill>
                          <a:effectLst/>
                          <a:latin typeface="Arial" panose="020B0604020202020204" pitchFamily="34" charset="0"/>
                          <a:ea typeface="+mn-ea"/>
                          <a:cs typeface="+mn-cs"/>
                        </a:rPr>
                        <a:t>UE-to-UE Multi Hop Relay</a:t>
                      </a:r>
                    </a:p>
                  </a:txBody>
                  <a:tcPr marL="45720" marR="45720" anchor="ctr"/>
                </a:tc>
                <a:tc>
                  <a:txBody>
                    <a:bodyPr/>
                    <a:lstStyle/>
                    <a:p>
                      <a:pPr algn="ctr" fontAlgn="t"/>
                      <a:r>
                        <a:rPr lang="en-GB" sz="800" b="0" i="0" u="none" strike="noStrike" dirty="0" err="1">
                          <a:solidFill>
                            <a:srgbClr val="000000"/>
                          </a:solidFill>
                          <a:effectLst/>
                          <a:latin typeface="Arial" panose="020B0604020202020204" pitchFamily="34" charset="0"/>
                        </a:rPr>
                        <a:t>UEMHopRelay</a:t>
                      </a:r>
                      <a:endParaRPr lang="en-GB" sz="800" b="0" i="0" u="none" strike="noStrike" dirty="0">
                        <a:solidFill>
                          <a:srgbClr val="000000"/>
                        </a:solidFill>
                        <a:effectLst/>
                        <a:latin typeface="Arial" panose="020B0604020202020204" pitchFamily="34" charset="0"/>
                      </a:endParaRPr>
                    </a:p>
                  </a:txBody>
                  <a:tcPr marL="7144" marR="7144" marT="7144" marB="0" anchor="ctr"/>
                </a:tc>
                <a:tc>
                  <a:txBody>
                    <a:bodyPr/>
                    <a:lstStyle/>
                    <a:p>
                      <a:pPr algn="ctr" fontAlgn="t"/>
                      <a:r>
                        <a:rPr lang="en-GB" sz="800" b="0" i="0" u="none" strike="noStrike" dirty="0">
                          <a:solidFill>
                            <a:srgbClr val="000000"/>
                          </a:solidFill>
                          <a:effectLst/>
                          <a:latin typeface="Arial" panose="020B0604020202020204" pitchFamily="34" charset="0"/>
                        </a:rPr>
                        <a:t>06/06/2023</a:t>
                      </a:r>
                    </a:p>
                  </a:txBody>
                  <a:tcPr marL="7144" marR="7144" marT="7144"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100%</a:t>
                      </a:r>
                    </a:p>
                  </a:txBody>
                  <a:tcPr marL="7144" marR="7144" marT="7144" marB="0" anchor="ctr"/>
                </a:tc>
                <a:tc>
                  <a:txBody>
                    <a:bodyPr/>
                    <a:lstStyle/>
                    <a:p>
                      <a:pPr marL="0" algn="ctr" defTabSz="914296" rtl="0" eaLnBrk="1" fontAlgn="t" latinLnBrk="0" hangingPunct="1"/>
                      <a:r>
                        <a:rPr lang="en-GB" sz="900" b="0" i="0" u="sng" strike="noStrike" kern="1200" dirty="0">
                          <a:solidFill>
                            <a:srgbClr val="0563C1"/>
                          </a:solidFill>
                          <a:effectLst/>
                          <a:latin typeface="Calibri" panose="020F0502020204030204" pitchFamily="34" charset="0"/>
                          <a:ea typeface="+mn-ea"/>
                          <a:cs typeface="+mn-cs"/>
                        </a:rPr>
                        <a:t>SP-230521</a:t>
                      </a:r>
                    </a:p>
                  </a:txBody>
                  <a:tcPr marL="0" marR="0" marT="0" marB="0"/>
                </a:tc>
                <a:tc>
                  <a:txBody>
                    <a:bodyPr/>
                    <a:lstStyle/>
                    <a:p>
                      <a:pPr algn="ctr">
                        <a:lnSpc>
                          <a:spcPct val="107000"/>
                        </a:lnSpc>
                        <a:spcAft>
                          <a:spcPts val="800"/>
                        </a:spcAft>
                      </a:pPr>
                      <a:endParaRPr lang="en-GB" sz="800" dirty="0">
                        <a:solidFill>
                          <a:srgbClr val="FF0000"/>
                        </a:solidFill>
                      </a:endParaRPr>
                    </a:p>
                  </a:txBody>
                  <a:tcPr marL="27002" marR="27002" marT="0" marB="0" anchor="ctr"/>
                </a:tc>
                <a:tc>
                  <a:txBody>
                    <a:bodyPr/>
                    <a:lstStyle/>
                    <a:p>
                      <a:pPr algn="ctr" fontAlgn="ctr"/>
                      <a:endParaRPr lang="en-GB" sz="800" b="0" i="0" u="none" strike="noStrike" dirty="0">
                        <a:solidFill>
                          <a:srgbClr val="FF0000"/>
                        </a:solidFill>
                        <a:effectLst/>
                        <a:latin typeface="Arial" panose="020B0604020202020204" pitchFamily="34" charset="0"/>
                      </a:endParaRPr>
                    </a:p>
                  </a:txBody>
                  <a:tcPr marL="7144" marR="7144" marT="7139" marB="0" anchor="ctr"/>
                </a:tc>
                <a:extLst>
                  <a:ext uri="{0D108BD9-81ED-4DB2-BD59-A6C34878D82A}">
                    <a16:rowId xmlns:a16="http://schemas.microsoft.com/office/drawing/2014/main" val="2768383275"/>
                  </a:ext>
                </a:extLst>
              </a:tr>
              <a:tr h="288950">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1000027</a:t>
                      </a:r>
                    </a:p>
                  </a:txBody>
                  <a:tcPr marL="7144" marR="7144" marT="7144" marB="0" anchor="ctr"/>
                </a:tc>
                <a:tc>
                  <a:txBody>
                    <a:bodyPr/>
                    <a:lstStyle/>
                    <a:p>
                      <a:pPr marL="0" algn="l" defTabSz="914296" rtl="0" eaLnBrk="1" fontAlgn="t" latinLnBrk="0" hangingPunct="1"/>
                      <a:r>
                        <a:rPr lang="en-GB" sz="900" b="1" i="0" u="none" strike="noStrike" kern="1200" dirty="0">
                          <a:solidFill>
                            <a:srgbClr val="0000FF"/>
                          </a:solidFill>
                          <a:effectLst/>
                          <a:latin typeface="Arial" panose="020B0604020202020204" pitchFamily="34" charset="0"/>
                          <a:ea typeface="+mn-ea"/>
                          <a:cs typeface="+mn-cs"/>
                        </a:rPr>
                        <a:t>Preventing Excessive Data Exposure within an NPN</a:t>
                      </a:r>
                    </a:p>
                  </a:txBody>
                  <a:tcPr marL="45720" marR="45720" anchor="ctr"/>
                </a:tc>
                <a:tc>
                  <a:txBody>
                    <a:bodyPr/>
                    <a:lstStyle/>
                    <a:p>
                      <a:pPr algn="ctr" fontAlgn="t"/>
                      <a:r>
                        <a:rPr lang="en-GB" sz="800" b="0" i="0" u="none" strike="noStrike" dirty="0" err="1">
                          <a:solidFill>
                            <a:srgbClr val="000000"/>
                          </a:solidFill>
                          <a:effectLst/>
                          <a:latin typeface="Arial" panose="020B0604020202020204" pitchFamily="34" charset="0"/>
                        </a:rPr>
                        <a:t>SecNPN</a:t>
                      </a:r>
                      <a:endParaRPr lang="en-GB" sz="800" b="0" i="0" u="none" strike="noStrike" dirty="0">
                        <a:solidFill>
                          <a:srgbClr val="000000"/>
                        </a:solidFill>
                        <a:effectLst/>
                        <a:latin typeface="Arial" panose="020B0604020202020204" pitchFamily="34" charset="0"/>
                      </a:endParaRPr>
                    </a:p>
                  </a:txBody>
                  <a:tcPr marL="7144" marR="7144" marT="7144" marB="0" anchor="ctr"/>
                </a:tc>
                <a:tc>
                  <a:txBody>
                    <a:bodyPr/>
                    <a:lstStyle/>
                    <a:p>
                      <a:pPr algn="ctr" fontAlgn="t"/>
                      <a:r>
                        <a:rPr lang="en-GB" sz="800" b="0" i="0" u="none" strike="noStrike" dirty="0">
                          <a:solidFill>
                            <a:srgbClr val="000000"/>
                          </a:solidFill>
                          <a:effectLst/>
                          <a:latin typeface="Arial" panose="020B0604020202020204" pitchFamily="34" charset="0"/>
                        </a:rPr>
                        <a:t>06/06/2023</a:t>
                      </a:r>
                    </a:p>
                  </a:txBody>
                  <a:tcPr marL="7144" marR="7144" marT="7144"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100%</a:t>
                      </a:r>
                    </a:p>
                  </a:txBody>
                  <a:tcPr marL="7144" marR="7144" marT="7144" marB="0" anchor="ctr"/>
                </a:tc>
                <a:tc>
                  <a:txBody>
                    <a:bodyPr/>
                    <a:lstStyle/>
                    <a:p>
                      <a:pPr marL="0" algn="ctr" defTabSz="914296" rtl="0" eaLnBrk="1" fontAlgn="t" latinLnBrk="0" hangingPunct="1"/>
                      <a:r>
                        <a:rPr lang="en-GB" sz="900" b="0" i="0" u="sng" strike="noStrike" kern="1200" dirty="0">
                          <a:solidFill>
                            <a:srgbClr val="0563C1"/>
                          </a:solidFill>
                          <a:effectLst/>
                          <a:latin typeface="Calibri" panose="020F0502020204030204" pitchFamily="34" charset="0"/>
                          <a:ea typeface="+mn-ea"/>
                          <a:cs typeface="+mn-cs"/>
                        </a:rPr>
                        <a:t>SP-230523</a:t>
                      </a:r>
                    </a:p>
                  </a:txBody>
                  <a:tcPr marL="7144" marR="7144" marT="7144" marB="0" anchor="ctr"/>
                </a:tc>
                <a:tc>
                  <a:txBody>
                    <a:bodyPr/>
                    <a:lstStyle/>
                    <a:p>
                      <a:pPr algn="ctr">
                        <a:lnSpc>
                          <a:spcPct val="107000"/>
                        </a:lnSpc>
                        <a:spcAft>
                          <a:spcPts val="800"/>
                        </a:spcAft>
                      </a:pPr>
                      <a:endParaRPr lang="en-GB" sz="800" dirty="0">
                        <a:solidFill>
                          <a:srgbClr val="FF0000"/>
                        </a:solidFill>
                      </a:endParaRPr>
                    </a:p>
                  </a:txBody>
                  <a:tcPr marL="27002" marR="27002" marT="0" marB="0" anchor="ctr"/>
                </a:tc>
                <a:tc>
                  <a:txBody>
                    <a:bodyPr/>
                    <a:lstStyle/>
                    <a:p>
                      <a:pPr algn="ctr" fontAlgn="ctr"/>
                      <a:endParaRPr lang="en-GB" sz="800" b="0" i="0" u="none" strike="noStrike" dirty="0">
                        <a:solidFill>
                          <a:srgbClr val="FF0000"/>
                        </a:solidFill>
                        <a:effectLst/>
                        <a:latin typeface="Arial" panose="020B0604020202020204" pitchFamily="34" charset="0"/>
                      </a:endParaRPr>
                    </a:p>
                  </a:txBody>
                  <a:tcPr marL="7144" marR="7144" marT="7139" marB="0" anchor="ctr"/>
                </a:tc>
                <a:extLst>
                  <a:ext uri="{0D108BD9-81ED-4DB2-BD59-A6C34878D82A}">
                    <a16:rowId xmlns:a16="http://schemas.microsoft.com/office/drawing/2014/main" val="2425939043"/>
                  </a:ext>
                </a:extLst>
              </a:tr>
              <a:tr h="288950">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960015</a:t>
                      </a:r>
                    </a:p>
                  </a:txBody>
                  <a:tcPr marL="7144" marR="7144" marT="7144" marB="0" anchor="ctr"/>
                </a:tc>
                <a:tc>
                  <a:txBody>
                    <a:bodyPr/>
                    <a:lstStyle/>
                    <a:p>
                      <a:pPr marL="0" algn="l" defTabSz="914296" rtl="0" eaLnBrk="1" fontAlgn="t" latinLnBrk="0" hangingPunct="1"/>
                      <a:r>
                        <a:rPr lang="en-GB" sz="900" b="1" i="0" u="none" strike="noStrike" kern="1200" dirty="0">
                          <a:solidFill>
                            <a:srgbClr val="0000FF"/>
                          </a:solidFill>
                          <a:effectLst/>
                          <a:latin typeface="Arial" panose="020B0604020202020204" pitchFamily="34" charset="0"/>
                          <a:ea typeface="+mn-ea"/>
                          <a:cs typeface="+mn-cs"/>
                        </a:rPr>
                        <a:t>Study on roaming value added services </a:t>
                      </a:r>
                    </a:p>
                  </a:txBody>
                  <a:tcPr marL="45720" marR="4572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FS_RVAS</a:t>
                      </a:r>
                    </a:p>
                  </a:txBody>
                  <a:tcPr marL="7144" marR="7144" marT="7144"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12/12/2022</a:t>
                      </a:r>
                    </a:p>
                  </a:txBody>
                  <a:tcPr marL="7144" marR="7144" marT="7144"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100%</a:t>
                      </a:r>
                    </a:p>
                  </a:txBody>
                  <a:tcPr marL="7144" marR="7144" marT="7144" marB="0" anchor="ctr"/>
                </a:tc>
                <a:tc>
                  <a:txBody>
                    <a:bodyPr/>
                    <a:lstStyle/>
                    <a:p>
                      <a:pPr marL="0" algn="ctr" defTabSz="914296" rtl="0" eaLnBrk="1" fontAlgn="t" latinLnBrk="0" hangingPunct="1"/>
                      <a:r>
                        <a:rPr lang="en-GB" sz="900" b="0" i="0" u="sng" strike="noStrike" kern="1200" dirty="0">
                          <a:solidFill>
                            <a:srgbClr val="0563C1"/>
                          </a:solidFill>
                          <a:effectLst/>
                          <a:latin typeface="Calibri" panose="020F0502020204030204" pitchFamily="34" charset="0"/>
                          <a:ea typeface="+mn-ea"/>
                          <a:cs typeface="+mn-cs"/>
                          <a:hlinkClick r:id="rId3">
                            <a:extLst>
                              <a:ext uri="{A12FA001-AC4F-418D-AE19-62706E023703}">
                                <ahyp:hlinkClr xmlns:ahyp="http://schemas.microsoft.com/office/drawing/2018/hyperlinkcolor" val="tx"/>
                              </a:ext>
                            </a:extLst>
                          </a:hlinkClick>
                        </a:rPr>
                        <a:t>SP-220442</a:t>
                      </a:r>
                      <a:endParaRPr lang="en-GB" sz="900" b="0" i="0" u="sng" strike="noStrike" kern="1200" dirty="0">
                        <a:solidFill>
                          <a:srgbClr val="0563C1"/>
                        </a:solidFill>
                        <a:effectLst/>
                        <a:latin typeface="Calibri" panose="020F0502020204030204" pitchFamily="34" charset="0"/>
                        <a:ea typeface="+mn-ea"/>
                        <a:cs typeface="+mn-cs"/>
                      </a:endParaRPr>
                    </a:p>
                  </a:txBody>
                  <a:tcPr marL="7144" marR="7144" marT="7144" marB="0" anchor="ctr"/>
                </a:tc>
                <a:tc>
                  <a:txBody>
                    <a:bodyPr/>
                    <a:lstStyle/>
                    <a:p>
                      <a:pPr algn="ctr">
                        <a:lnSpc>
                          <a:spcPct val="107000"/>
                        </a:lnSpc>
                        <a:spcAft>
                          <a:spcPts val="800"/>
                        </a:spcAft>
                      </a:pPr>
                      <a:endParaRPr lang="en-GB" sz="800" dirty="0">
                        <a:solidFill>
                          <a:schemeClr val="tx1"/>
                        </a:solidFill>
                      </a:endParaRPr>
                    </a:p>
                  </a:txBody>
                  <a:tcPr marL="27002" marR="27002" marT="0" marB="0" anchor="ctr"/>
                </a:tc>
                <a:tc>
                  <a:txBody>
                    <a:bodyPr/>
                    <a:lstStyle/>
                    <a:p>
                      <a:pPr algn="ctr" fontAlgn="ctr"/>
                      <a:endParaRPr lang="en-GB" sz="800" b="0" i="0" u="none" strike="noStrike" dirty="0">
                        <a:solidFill>
                          <a:srgbClr val="FF0000"/>
                        </a:solidFill>
                        <a:effectLst/>
                        <a:latin typeface="Arial" panose="020B0604020202020204" pitchFamily="34" charset="0"/>
                      </a:endParaRPr>
                    </a:p>
                  </a:txBody>
                  <a:tcPr marL="7144" marR="7144" marT="7139" marB="0" anchor="ctr"/>
                </a:tc>
                <a:extLst>
                  <a:ext uri="{0D108BD9-81ED-4DB2-BD59-A6C34878D82A}">
                    <a16:rowId xmlns:a16="http://schemas.microsoft.com/office/drawing/2014/main" val="1247570219"/>
                  </a:ext>
                </a:extLst>
              </a:tr>
              <a:tr h="288950">
                <a:tc>
                  <a:txBody>
                    <a:bodyPr/>
                    <a:lstStyle/>
                    <a:p>
                      <a:pPr algn="ctr" fontAlgn="t"/>
                      <a:r>
                        <a:rPr lang="en-GB" sz="800" b="0" i="0" u="none" strike="noStrike" kern="1200">
                          <a:solidFill>
                            <a:srgbClr val="000000"/>
                          </a:solidFill>
                          <a:effectLst/>
                          <a:latin typeface="Arial" panose="020B0604020202020204" pitchFamily="34" charset="0"/>
                          <a:ea typeface="+mn-ea"/>
                          <a:cs typeface="+mn-cs"/>
                        </a:rPr>
                        <a:t>990051</a:t>
                      </a:r>
                    </a:p>
                  </a:txBody>
                  <a:tcPr marL="7144" marR="7144" marT="7144" marB="0" anchor="ctr"/>
                </a:tc>
                <a:tc>
                  <a:txBody>
                    <a:bodyPr/>
                    <a:lstStyle/>
                    <a:p>
                      <a:pPr marL="0" algn="l" defTabSz="914296" rtl="0" eaLnBrk="1" fontAlgn="t" latinLnBrk="0" hangingPunct="1"/>
                      <a:r>
                        <a:rPr lang="en-GB" sz="900" b="1" i="0" u="none" strike="noStrike" kern="1200" dirty="0">
                          <a:solidFill>
                            <a:srgbClr val="0000FF"/>
                          </a:solidFill>
                          <a:effectLst/>
                          <a:latin typeface="Arial" panose="020B0604020202020204" pitchFamily="34" charset="0"/>
                          <a:ea typeface="+mn-ea"/>
                          <a:cs typeface="+mn-cs"/>
                        </a:rPr>
                        <a:t>Roaming Value-Added Services </a:t>
                      </a:r>
                    </a:p>
                  </a:txBody>
                  <a:tcPr marL="45720" marR="4572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RVAS</a:t>
                      </a:r>
                    </a:p>
                  </a:txBody>
                  <a:tcPr marL="7144" marR="7144" marT="7144"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03/03/2023</a:t>
                      </a:r>
                    </a:p>
                  </a:txBody>
                  <a:tcPr marL="7144" marR="7144" marT="7144"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100%</a:t>
                      </a:r>
                    </a:p>
                  </a:txBody>
                  <a:tcPr marL="7144" marR="7144" marT="7144" marB="0" anchor="ctr"/>
                </a:tc>
                <a:tc>
                  <a:txBody>
                    <a:bodyPr/>
                    <a:lstStyle/>
                    <a:p>
                      <a:pPr marL="0" algn="ctr" defTabSz="914296" rtl="0" eaLnBrk="1" fontAlgn="t" latinLnBrk="0" hangingPunct="1"/>
                      <a:r>
                        <a:rPr lang="en-GB" sz="900" b="0" i="0" u="sng" strike="noStrike" kern="1200">
                          <a:solidFill>
                            <a:srgbClr val="0563C1"/>
                          </a:solidFill>
                          <a:effectLst/>
                          <a:latin typeface="Calibri" panose="020F0502020204030204" pitchFamily="34" charset="0"/>
                          <a:ea typeface="+mn-ea"/>
                          <a:cs typeface="+mn-cs"/>
                          <a:hlinkClick r:id="rId4">
                            <a:extLst>
                              <a:ext uri="{A12FA001-AC4F-418D-AE19-62706E023703}">
                                <ahyp:hlinkClr xmlns:ahyp="http://schemas.microsoft.com/office/drawing/2018/hyperlinkcolor" val="tx"/>
                              </a:ext>
                            </a:extLst>
                          </a:hlinkClick>
                        </a:rPr>
                        <a:t>SP-230231</a:t>
                      </a:r>
                      <a:endParaRPr lang="en-GB" sz="900" b="0" i="0" u="sng" strike="noStrike" kern="1200">
                        <a:solidFill>
                          <a:srgbClr val="0563C1"/>
                        </a:solidFill>
                        <a:effectLst/>
                        <a:latin typeface="Calibri" panose="020F0502020204030204" pitchFamily="34" charset="0"/>
                        <a:ea typeface="+mn-ea"/>
                        <a:cs typeface="+mn-cs"/>
                      </a:endParaRPr>
                    </a:p>
                  </a:txBody>
                  <a:tcPr marL="7144" marR="7144" marT="7144" marB="0" anchor="ctr"/>
                </a:tc>
                <a:tc>
                  <a:txBody>
                    <a:bodyPr/>
                    <a:lstStyle/>
                    <a:p>
                      <a:pPr algn="ctr">
                        <a:lnSpc>
                          <a:spcPct val="107000"/>
                        </a:lnSpc>
                        <a:spcAft>
                          <a:spcPts val="800"/>
                        </a:spcAft>
                      </a:pPr>
                      <a:endParaRPr lang="en-GB" sz="800" dirty="0">
                        <a:solidFill>
                          <a:schemeClr val="tx1"/>
                        </a:solidFill>
                      </a:endParaRPr>
                    </a:p>
                  </a:txBody>
                  <a:tcPr marL="27002" marR="27002" marT="0" marB="0" anchor="ctr"/>
                </a:tc>
                <a:tc>
                  <a:txBody>
                    <a:bodyPr/>
                    <a:lstStyle/>
                    <a:p>
                      <a:pPr algn="ctr" fontAlgn="ctr"/>
                      <a:endParaRPr lang="en-GB" sz="800" b="0" i="0" u="none" strike="noStrike" dirty="0">
                        <a:solidFill>
                          <a:srgbClr val="FF0000"/>
                        </a:solidFill>
                        <a:effectLst/>
                        <a:latin typeface="Arial" panose="020B0604020202020204" pitchFamily="34" charset="0"/>
                      </a:endParaRPr>
                    </a:p>
                  </a:txBody>
                  <a:tcPr marL="7144" marR="7144" marT="7139" marB="0" anchor="ctr"/>
                </a:tc>
                <a:extLst>
                  <a:ext uri="{0D108BD9-81ED-4DB2-BD59-A6C34878D82A}">
                    <a16:rowId xmlns:a16="http://schemas.microsoft.com/office/drawing/2014/main" val="969610577"/>
                  </a:ext>
                </a:extLst>
              </a:tr>
              <a:tr h="288950">
                <a:tc>
                  <a:txBody>
                    <a:bodyPr/>
                    <a:lstStyle/>
                    <a:p>
                      <a:pPr algn="ctr" fontAlgn="t"/>
                      <a:r>
                        <a:rPr lang="en-GB" sz="800" b="0" i="0" u="none" strike="noStrike" kern="1200">
                          <a:solidFill>
                            <a:srgbClr val="000000"/>
                          </a:solidFill>
                          <a:effectLst/>
                          <a:latin typeface="Arial" panose="020B0604020202020204" pitchFamily="34" charset="0"/>
                          <a:ea typeface="+mn-ea"/>
                          <a:cs typeface="+mn-cs"/>
                        </a:rPr>
                        <a:t>850044</a:t>
                      </a:r>
                    </a:p>
                  </a:txBody>
                  <a:tcPr marL="7144" marR="7144" marT="7144" marB="0" anchor="ctr"/>
                </a:tc>
                <a:tc>
                  <a:txBody>
                    <a:bodyPr/>
                    <a:lstStyle/>
                    <a:p>
                      <a:pPr marL="0" algn="l" defTabSz="914296" rtl="0" eaLnBrk="1" fontAlgn="t" latinLnBrk="0" hangingPunct="1"/>
                      <a:r>
                        <a:rPr lang="en-GB" sz="900" b="1" i="0" u="none" strike="noStrike" kern="1200" dirty="0">
                          <a:solidFill>
                            <a:srgbClr val="0000FF"/>
                          </a:solidFill>
                          <a:effectLst/>
                          <a:latin typeface="Arial" panose="020B0604020202020204" pitchFamily="34" charset="0"/>
                          <a:ea typeface="+mn-ea"/>
                          <a:cs typeface="+mn-cs"/>
                        </a:rPr>
                        <a:t>Study on Supporting of Railway Smart Station Services </a:t>
                      </a:r>
                    </a:p>
                  </a:txBody>
                  <a:tcPr marL="45720" marR="4572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FS_RAILSS</a:t>
                      </a:r>
                    </a:p>
                  </a:txBody>
                  <a:tcPr marL="7144" marR="7144" marT="7144"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08/09/2022</a:t>
                      </a:r>
                    </a:p>
                  </a:txBody>
                  <a:tcPr marL="7144" marR="7144" marT="7144"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100%</a:t>
                      </a:r>
                    </a:p>
                  </a:txBody>
                  <a:tcPr marL="7144" marR="7144" marT="7144" marB="0" anchor="ctr"/>
                </a:tc>
                <a:tc>
                  <a:txBody>
                    <a:bodyPr/>
                    <a:lstStyle/>
                    <a:p>
                      <a:pPr marL="0" algn="ctr" defTabSz="914296" rtl="0" eaLnBrk="1" fontAlgn="t" latinLnBrk="0" hangingPunct="1"/>
                      <a:r>
                        <a:rPr lang="en-GB" sz="900" b="0" i="0" u="sng" strike="noStrike" kern="1200" dirty="0">
                          <a:solidFill>
                            <a:srgbClr val="0563C1"/>
                          </a:solidFill>
                          <a:effectLst/>
                          <a:latin typeface="Calibri" panose="020F0502020204030204" pitchFamily="34" charset="0"/>
                          <a:ea typeface="+mn-ea"/>
                          <a:cs typeface="+mn-cs"/>
                          <a:hlinkClick r:id="rId5">
                            <a:extLst>
                              <a:ext uri="{A12FA001-AC4F-418D-AE19-62706E023703}">
                                <ahyp:hlinkClr xmlns:ahyp="http://schemas.microsoft.com/office/drawing/2018/hyperlinkcolor" val="tx"/>
                              </a:ext>
                            </a:extLst>
                          </a:hlinkClick>
                        </a:rPr>
                        <a:t>SP-190838</a:t>
                      </a:r>
                      <a:endParaRPr lang="en-GB" sz="900" b="0" i="0" u="sng" strike="noStrike" kern="1200" dirty="0">
                        <a:solidFill>
                          <a:srgbClr val="0563C1"/>
                        </a:solidFill>
                        <a:effectLst/>
                        <a:latin typeface="Calibri" panose="020F0502020204030204" pitchFamily="34" charset="0"/>
                        <a:ea typeface="+mn-ea"/>
                        <a:cs typeface="+mn-cs"/>
                      </a:endParaRPr>
                    </a:p>
                  </a:txBody>
                  <a:tcPr marL="7144" marR="7144" marT="7144" marB="0" anchor="ctr"/>
                </a:tc>
                <a:tc>
                  <a:txBody>
                    <a:bodyPr/>
                    <a:lstStyle/>
                    <a:p>
                      <a:pPr algn="ctr">
                        <a:lnSpc>
                          <a:spcPct val="107000"/>
                        </a:lnSpc>
                        <a:spcAft>
                          <a:spcPts val="800"/>
                        </a:spcAft>
                      </a:pPr>
                      <a:r>
                        <a:rPr lang="en-GB" sz="800" dirty="0">
                          <a:solidFill>
                            <a:schemeClr val="tx1"/>
                          </a:solidFill>
                        </a:rPr>
                        <a:t>-</a:t>
                      </a:r>
                    </a:p>
                  </a:txBody>
                  <a:tcPr marL="27002" marR="27002" marT="0" marB="0" anchor="ctr"/>
                </a:tc>
                <a:tc>
                  <a:txBody>
                    <a:bodyPr/>
                    <a:lstStyle/>
                    <a:p>
                      <a:pPr algn="ctr" fontAlgn="ctr"/>
                      <a:endParaRPr lang="en-GB" sz="800" b="0" i="0" u="none" strike="noStrike" dirty="0">
                        <a:solidFill>
                          <a:srgbClr val="FF0000"/>
                        </a:solidFill>
                        <a:effectLst/>
                        <a:latin typeface="Arial" panose="020B0604020202020204" pitchFamily="34" charset="0"/>
                      </a:endParaRPr>
                    </a:p>
                  </a:txBody>
                  <a:tcPr marL="7144" marR="7144" marT="7139" marB="0" anchor="ctr"/>
                </a:tc>
                <a:extLst>
                  <a:ext uri="{0D108BD9-81ED-4DB2-BD59-A6C34878D82A}">
                    <a16:rowId xmlns:a16="http://schemas.microsoft.com/office/drawing/2014/main" val="897550847"/>
                  </a:ext>
                </a:extLst>
              </a:tr>
              <a:tr h="288950">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990050</a:t>
                      </a:r>
                    </a:p>
                  </a:txBody>
                  <a:tcPr marL="7144" marR="7144" marT="7144" marB="0" anchor="ctr"/>
                </a:tc>
                <a:tc>
                  <a:txBody>
                    <a:bodyPr/>
                    <a:lstStyle/>
                    <a:p>
                      <a:pPr marL="0" algn="l" defTabSz="914296" rtl="0" eaLnBrk="1" fontAlgn="t" latinLnBrk="0" hangingPunct="1"/>
                      <a:r>
                        <a:rPr lang="en-GB" sz="900" b="1" i="0" u="none" strike="noStrike" kern="1200" dirty="0">
                          <a:solidFill>
                            <a:srgbClr val="0000FF"/>
                          </a:solidFill>
                          <a:effectLst/>
                          <a:latin typeface="Arial" panose="020B0604020202020204" pitchFamily="34" charset="0"/>
                          <a:ea typeface="+mn-ea"/>
                          <a:cs typeface="+mn-cs"/>
                        </a:rPr>
                        <a:t>Edge Computing for Industrial Scenarios </a:t>
                      </a:r>
                    </a:p>
                  </a:txBody>
                  <a:tcPr marL="45720" marR="4572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EDGINDUS</a:t>
                      </a:r>
                    </a:p>
                  </a:txBody>
                  <a:tcPr marL="7144" marR="7144" marT="7144"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03/03/2023</a:t>
                      </a:r>
                    </a:p>
                  </a:txBody>
                  <a:tcPr marL="7144" marR="7144" marT="7144"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100%</a:t>
                      </a:r>
                    </a:p>
                  </a:txBody>
                  <a:tcPr marL="7144" marR="7144" marT="7144" marB="0" anchor="ctr"/>
                </a:tc>
                <a:tc>
                  <a:txBody>
                    <a:bodyPr/>
                    <a:lstStyle/>
                    <a:p>
                      <a:pPr marL="0" algn="ctr" defTabSz="914296" rtl="0" eaLnBrk="1" fontAlgn="t" latinLnBrk="0" hangingPunct="1"/>
                      <a:r>
                        <a:rPr lang="en-GB" sz="900" b="0" i="0" u="sng" strike="noStrike" kern="1200" dirty="0">
                          <a:solidFill>
                            <a:srgbClr val="0563C1"/>
                          </a:solidFill>
                          <a:effectLst/>
                          <a:latin typeface="Calibri" panose="020F0502020204030204" pitchFamily="34" charset="0"/>
                          <a:ea typeface="+mn-ea"/>
                          <a:cs typeface="+mn-cs"/>
                          <a:hlinkClick r:id="rId6">
                            <a:extLst>
                              <a:ext uri="{A12FA001-AC4F-418D-AE19-62706E023703}">
                                <ahyp:hlinkClr xmlns:ahyp="http://schemas.microsoft.com/office/drawing/2018/hyperlinkcolor" val="tx"/>
                              </a:ext>
                            </a:extLst>
                          </a:hlinkClick>
                        </a:rPr>
                        <a:t>SP-230229</a:t>
                      </a:r>
                      <a:endParaRPr lang="en-GB" sz="900" b="0" i="0" u="sng" strike="noStrike" kern="1200" dirty="0">
                        <a:solidFill>
                          <a:srgbClr val="0563C1"/>
                        </a:solidFill>
                        <a:effectLst/>
                        <a:latin typeface="Calibri" panose="020F0502020204030204" pitchFamily="34" charset="0"/>
                        <a:ea typeface="+mn-ea"/>
                        <a:cs typeface="+mn-cs"/>
                      </a:endParaRPr>
                    </a:p>
                  </a:txBody>
                  <a:tcPr marL="7144" marR="7144" marT="7144" marB="0" anchor="ctr"/>
                </a:tc>
                <a:tc>
                  <a:txBody>
                    <a:bodyPr/>
                    <a:lstStyle/>
                    <a:p>
                      <a:pPr algn="ctr">
                        <a:lnSpc>
                          <a:spcPct val="107000"/>
                        </a:lnSpc>
                        <a:spcAft>
                          <a:spcPts val="800"/>
                        </a:spcAft>
                      </a:pPr>
                      <a:r>
                        <a:rPr lang="en-GB" sz="800" dirty="0">
                          <a:solidFill>
                            <a:schemeClr val="tx1"/>
                          </a:solidFill>
                        </a:rPr>
                        <a:t>-</a:t>
                      </a:r>
                    </a:p>
                  </a:txBody>
                  <a:tcPr marL="27002" marR="27002" marT="0" marB="0" anchor="ctr"/>
                </a:tc>
                <a:tc>
                  <a:txBody>
                    <a:bodyPr/>
                    <a:lstStyle/>
                    <a:p>
                      <a:pPr algn="ctr" fontAlgn="ctr"/>
                      <a:endParaRPr lang="en-GB" sz="800" b="0" i="0" u="none" strike="noStrike" dirty="0">
                        <a:solidFill>
                          <a:srgbClr val="FF0000"/>
                        </a:solidFill>
                        <a:effectLst/>
                        <a:latin typeface="Arial" panose="020B0604020202020204" pitchFamily="34" charset="0"/>
                      </a:endParaRPr>
                    </a:p>
                  </a:txBody>
                  <a:tcPr marL="7144" marR="7144" marT="7139" marB="0" anchor="ctr"/>
                </a:tc>
                <a:extLst>
                  <a:ext uri="{0D108BD9-81ED-4DB2-BD59-A6C34878D82A}">
                    <a16:rowId xmlns:a16="http://schemas.microsoft.com/office/drawing/2014/main" val="21121592"/>
                  </a:ext>
                </a:extLst>
              </a:tr>
              <a:tr h="288950">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970044</a:t>
                      </a:r>
                    </a:p>
                  </a:txBody>
                  <a:tcPr marL="7144" marR="7144" marT="7144" marB="0" anchor="ctr"/>
                </a:tc>
                <a:tc>
                  <a:txBody>
                    <a:bodyPr/>
                    <a:lstStyle/>
                    <a:p>
                      <a:pPr marL="0" algn="l" defTabSz="914296" rtl="0" eaLnBrk="1" fontAlgn="t" latinLnBrk="0" hangingPunct="1"/>
                      <a:r>
                        <a:rPr lang="en-GB" sz="900" b="1" i="0" u="none" strike="noStrike" kern="1200" dirty="0">
                          <a:solidFill>
                            <a:srgbClr val="0000FF"/>
                          </a:solidFill>
                          <a:effectLst/>
                          <a:latin typeface="Arial" panose="020B0604020202020204" pitchFamily="34" charset="0"/>
                          <a:ea typeface="+mn-ea"/>
                          <a:cs typeface="+mn-cs"/>
                        </a:rPr>
                        <a:t>Multi-path relay </a:t>
                      </a:r>
                    </a:p>
                  </a:txBody>
                  <a:tcPr marL="45720" marR="45720" anchor="ctr"/>
                </a:tc>
                <a:tc>
                  <a:txBody>
                    <a:bodyPr/>
                    <a:lstStyle/>
                    <a:p>
                      <a:pPr algn="ctr" fontAlgn="t"/>
                      <a:r>
                        <a:rPr lang="en-GB" sz="800" b="0" i="0" u="none" strike="noStrike" kern="1200" dirty="0" err="1">
                          <a:solidFill>
                            <a:srgbClr val="000000"/>
                          </a:solidFill>
                          <a:effectLst/>
                          <a:latin typeface="Arial" panose="020B0604020202020204" pitchFamily="34" charset="0"/>
                          <a:ea typeface="+mn-ea"/>
                          <a:cs typeface="+mn-cs"/>
                        </a:rPr>
                        <a:t>MultiRelay</a:t>
                      </a:r>
                      <a:endParaRPr lang="en-GB" sz="800" b="0" i="0" u="none" strike="noStrike" kern="1200" dirty="0">
                        <a:solidFill>
                          <a:srgbClr val="000000"/>
                        </a:solidFill>
                        <a:effectLst/>
                        <a:latin typeface="Arial" panose="020B0604020202020204" pitchFamily="34" charset="0"/>
                        <a:ea typeface="+mn-ea"/>
                        <a:cs typeface="+mn-cs"/>
                      </a:endParaRPr>
                    </a:p>
                  </a:txBody>
                  <a:tcPr marL="7144" marR="7144" marT="7144"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19/09/2022</a:t>
                      </a:r>
                    </a:p>
                  </a:txBody>
                  <a:tcPr marL="7144" marR="7144" marT="7144"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100%</a:t>
                      </a:r>
                    </a:p>
                  </a:txBody>
                  <a:tcPr marL="7144" marR="7144" marT="7144" marB="0" anchor="ctr"/>
                </a:tc>
                <a:tc>
                  <a:txBody>
                    <a:bodyPr/>
                    <a:lstStyle/>
                    <a:p>
                      <a:pPr marL="0" algn="ctr" defTabSz="914296" rtl="0" eaLnBrk="1" fontAlgn="t" latinLnBrk="0" hangingPunct="1"/>
                      <a:r>
                        <a:rPr lang="en-GB" sz="900" b="0" i="0" u="sng" strike="noStrike" kern="1200" dirty="0">
                          <a:solidFill>
                            <a:srgbClr val="0563C1"/>
                          </a:solidFill>
                          <a:effectLst/>
                          <a:latin typeface="Calibri" panose="020F0502020204030204" pitchFamily="34" charset="0"/>
                          <a:ea typeface="+mn-ea"/>
                          <a:cs typeface="+mn-cs"/>
                          <a:hlinkClick r:id="rId7">
                            <a:extLst>
                              <a:ext uri="{A12FA001-AC4F-418D-AE19-62706E023703}">
                                <ahyp:hlinkClr xmlns:ahyp="http://schemas.microsoft.com/office/drawing/2018/hyperlinkcolor" val="tx"/>
                              </a:ext>
                            </a:extLst>
                          </a:hlinkClick>
                        </a:rPr>
                        <a:t>SP-220943</a:t>
                      </a:r>
                      <a:endParaRPr lang="en-GB" sz="900" b="0" i="0" u="sng" strike="noStrike" kern="1200" dirty="0">
                        <a:solidFill>
                          <a:srgbClr val="0563C1"/>
                        </a:solidFill>
                        <a:effectLst/>
                        <a:latin typeface="Calibri" panose="020F0502020204030204" pitchFamily="34" charset="0"/>
                        <a:ea typeface="+mn-ea"/>
                        <a:cs typeface="+mn-cs"/>
                      </a:endParaRPr>
                    </a:p>
                  </a:txBody>
                  <a:tcPr marL="7144" marR="7144" marT="7144" marB="0" anchor="ctr"/>
                </a:tc>
                <a:tc>
                  <a:txBody>
                    <a:bodyPr/>
                    <a:lstStyle/>
                    <a:p>
                      <a:pPr algn="ctr">
                        <a:lnSpc>
                          <a:spcPct val="107000"/>
                        </a:lnSpc>
                        <a:spcAft>
                          <a:spcPts val="800"/>
                        </a:spcAft>
                      </a:pPr>
                      <a:r>
                        <a:rPr lang="en-GB" sz="800" dirty="0">
                          <a:solidFill>
                            <a:schemeClr val="tx1"/>
                          </a:solidFill>
                        </a:rPr>
                        <a:t>-</a:t>
                      </a:r>
                    </a:p>
                  </a:txBody>
                  <a:tcPr marL="27002" marR="27002" marT="0" marB="0" anchor="ctr"/>
                </a:tc>
                <a:tc>
                  <a:txBody>
                    <a:bodyPr/>
                    <a:lstStyle/>
                    <a:p>
                      <a:pPr algn="ctr" fontAlgn="ctr"/>
                      <a:endParaRPr lang="en-GB" sz="800" b="0" i="0" u="none" strike="noStrike" dirty="0">
                        <a:solidFill>
                          <a:srgbClr val="FF0000"/>
                        </a:solidFill>
                        <a:effectLst/>
                        <a:latin typeface="Arial" panose="020B0604020202020204" pitchFamily="34" charset="0"/>
                      </a:endParaRPr>
                    </a:p>
                  </a:txBody>
                  <a:tcPr marL="7144" marR="7144" marT="7139" marB="0" anchor="ctr"/>
                </a:tc>
                <a:extLst>
                  <a:ext uri="{0D108BD9-81ED-4DB2-BD59-A6C34878D82A}">
                    <a16:rowId xmlns:a16="http://schemas.microsoft.com/office/drawing/2014/main" val="2621864034"/>
                  </a:ext>
                </a:extLst>
              </a:tr>
              <a:tr h="178764">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970043</a:t>
                      </a:r>
                    </a:p>
                  </a:txBody>
                  <a:tcPr marL="7144" marR="7144" marT="7144" marB="0" anchor="ctr"/>
                </a:tc>
                <a:tc>
                  <a:txBody>
                    <a:bodyPr/>
                    <a:lstStyle/>
                    <a:p>
                      <a:pPr marL="0" algn="l" defTabSz="914296" rtl="0" eaLnBrk="1" fontAlgn="t" latinLnBrk="0" hangingPunct="1"/>
                      <a:r>
                        <a:rPr lang="en-GB" sz="900" b="1" i="0" u="none" strike="noStrike" kern="1200" dirty="0">
                          <a:solidFill>
                            <a:srgbClr val="0000FF"/>
                          </a:solidFill>
                          <a:effectLst/>
                          <a:latin typeface="Arial" panose="020B0604020202020204" pitchFamily="34" charset="0"/>
                          <a:ea typeface="+mn-ea"/>
                          <a:cs typeface="+mn-cs"/>
                        </a:rPr>
                        <a:t>Interworking of Non-3GPP Digital Terrestrial Broadcast Networks with 5GS Multicast Broadcast Services </a:t>
                      </a:r>
                    </a:p>
                  </a:txBody>
                  <a:tcPr marL="45720" marR="4572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DTT4MBS</a:t>
                      </a:r>
                    </a:p>
                  </a:txBody>
                  <a:tcPr marL="7144" marR="7144" marT="7144"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19/09/2022</a:t>
                      </a:r>
                    </a:p>
                  </a:txBody>
                  <a:tcPr marL="7144" marR="7144" marT="7144"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100%</a:t>
                      </a:r>
                    </a:p>
                  </a:txBody>
                  <a:tcPr marL="7144" marR="7144" marT="7144" marB="0" anchor="ctr"/>
                </a:tc>
                <a:tc>
                  <a:txBody>
                    <a:bodyPr/>
                    <a:lstStyle/>
                    <a:p>
                      <a:pPr marL="0" algn="ctr" defTabSz="914296" rtl="0" eaLnBrk="1" fontAlgn="t" latinLnBrk="0" hangingPunct="1"/>
                      <a:r>
                        <a:rPr lang="en-GB" sz="900" b="0" i="0" u="sng" strike="noStrike" kern="1200" dirty="0">
                          <a:solidFill>
                            <a:srgbClr val="0563C1"/>
                          </a:solidFill>
                          <a:effectLst/>
                          <a:latin typeface="Calibri" panose="020F0502020204030204" pitchFamily="34" charset="0"/>
                          <a:ea typeface="+mn-ea"/>
                          <a:cs typeface="+mn-cs"/>
                          <a:hlinkClick r:id="rId8">
                            <a:extLst>
                              <a:ext uri="{A12FA001-AC4F-418D-AE19-62706E023703}">
                                <ahyp:hlinkClr xmlns:ahyp="http://schemas.microsoft.com/office/drawing/2018/hyperlinkcolor" val="tx"/>
                              </a:ext>
                            </a:extLst>
                          </a:hlinkClick>
                        </a:rPr>
                        <a:t>SP-220941</a:t>
                      </a:r>
                      <a:endParaRPr lang="en-GB" sz="900" b="0" i="0" u="sng" strike="noStrike" kern="1200" dirty="0">
                        <a:solidFill>
                          <a:srgbClr val="0563C1"/>
                        </a:solidFill>
                        <a:effectLst/>
                        <a:latin typeface="Calibri" panose="020F0502020204030204" pitchFamily="34" charset="0"/>
                        <a:ea typeface="+mn-ea"/>
                        <a:cs typeface="+mn-cs"/>
                      </a:endParaRPr>
                    </a:p>
                  </a:txBody>
                  <a:tcPr marL="7144" marR="7144" marT="7144" marB="0" anchor="ctr"/>
                </a:tc>
                <a:tc>
                  <a:txBody>
                    <a:bodyPr/>
                    <a:lstStyle/>
                    <a:p>
                      <a:pPr algn="ctr">
                        <a:lnSpc>
                          <a:spcPct val="107000"/>
                        </a:lnSpc>
                        <a:spcAft>
                          <a:spcPts val="800"/>
                        </a:spcAft>
                      </a:pPr>
                      <a:r>
                        <a:rPr lang="en-GB" sz="800" dirty="0">
                          <a:solidFill>
                            <a:schemeClr val="tx1"/>
                          </a:solidFill>
                        </a:rPr>
                        <a:t>-</a:t>
                      </a:r>
                    </a:p>
                  </a:txBody>
                  <a:tcPr marL="27002" marR="27002" marT="0" marB="0" anchor="ctr"/>
                </a:tc>
                <a:tc>
                  <a:txBody>
                    <a:bodyPr/>
                    <a:lstStyle/>
                    <a:p>
                      <a:pPr algn="ctr" fontAlgn="ctr"/>
                      <a:endParaRPr lang="en-GB" sz="800" b="0" i="0" u="none" strike="noStrike" dirty="0">
                        <a:solidFill>
                          <a:srgbClr val="FF0000"/>
                        </a:solidFill>
                        <a:effectLst/>
                        <a:latin typeface="Arial" panose="020B0604020202020204" pitchFamily="34" charset="0"/>
                      </a:endParaRPr>
                    </a:p>
                  </a:txBody>
                  <a:tcPr marL="7144" marR="7144" marT="7139" marB="0" anchor="ctr"/>
                </a:tc>
                <a:extLst>
                  <a:ext uri="{0D108BD9-81ED-4DB2-BD59-A6C34878D82A}">
                    <a16:rowId xmlns:a16="http://schemas.microsoft.com/office/drawing/2014/main" val="780430847"/>
                  </a:ext>
                </a:extLst>
              </a:tr>
              <a:tr h="178764">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990052</a:t>
                      </a:r>
                    </a:p>
                  </a:txBody>
                  <a:tcPr marL="7144" marR="7144" marT="7144" marB="0" anchor="ctr"/>
                </a:tc>
                <a:tc>
                  <a:txBody>
                    <a:bodyPr/>
                    <a:lstStyle/>
                    <a:p>
                      <a:pPr marL="0" algn="l" defTabSz="914296" rtl="0" eaLnBrk="1" fontAlgn="t" latinLnBrk="0" hangingPunct="1"/>
                      <a:r>
                        <a:rPr lang="en-GB" sz="900" b="1" i="0" u="none" strike="noStrike" kern="1200" dirty="0">
                          <a:solidFill>
                            <a:srgbClr val="0000FF"/>
                          </a:solidFill>
                          <a:effectLst/>
                          <a:latin typeface="Arial" panose="020B0604020202020204" pitchFamily="34" charset="0"/>
                          <a:ea typeface="+mn-ea"/>
                          <a:cs typeface="+mn-cs"/>
                        </a:rPr>
                        <a:t>Supporting UE Mobility for XR Services </a:t>
                      </a:r>
                    </a:p>
                  </a:txBody>
                  <a:tcPr marL="45720" marR="45720" anchor="ctr"/>
                </a:tc>
                <a:tc>
                  <a:txBody>
                    <a:bodyPr/>
                    <a:lstStyle/>
                    <a:p>
                      <a:pPr algn="ctr" fontAlgn="t"/>
                      <a:r>
                        <a:rPr lang="en-GB" sz="800" b="0" i="0" u="none" strike="noStrike" kern="1200" dirty="0" err="1">
                          <a:solidFill>
                            <a:srgbClr val="000000"/>
                          </a:solidFill>
                          <a:effectLst/>
                          <a:latin typeface="Arial" panose="020B0604020202020204" pitchFamily="34" charset="0"/>
                          <a:ea typeface="+mn-ea"/>
                          <a:cs typeface="+mn-cs"/>
                        </a:rPr>
                        <a:t>XRMobility</a:t>
                      </a:r>
                      <a:endParaRPr lang="en-GB" sz="800" b="0" i="0" u="none" strike="noStrike" kern="1200" dirty="0">
                        <a:solidFill>
                          <a:srgbClr val="000000"/>
                        </a:solidFill>
                        <a:effectLst/>
                        <a:latin typeface="Arial" panose="020B0604020202020204" pitchFamily="34" charset="0"/>
                        <a:ea typeface="+mn-ea"/>
                        <a:cs typeface="+mn-cs"/>
                      </a:endParaRPr>
                    </a:p>
                  </a:txBody>
                  <a:tcPr marL="7144" marR="7144" marT="7144"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06/06/2023</a:t>
                      </a:r>
                    </a:p>
                  </a:txBody>
                  <a:tcPr marL="7144" marR="7144" marT="7144"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100%</a:t>
                      </a:r>
                    </a:p>
                  </a:txBody>
                  <a:tcPr marL="7144" marR="7144" marT="7144" marB="0" anchor="ctr"/>
                </a:tc>
                <a:tc>
                  <a:txBody>
                    <a:bodyPr/>
                    <a:lstStyle/>
                    <a:p>
                      <a:pPr marL="0" algn="ctr" defTabSz="914296" rtl="0" eaLnBrk="1" fontAlgn="t" latinLnBrk="0" hangingPunct="1"/>
                      <a:r>
                        <a:rPr lang="en-GB" sz="900" b="0" i="0" u="sng" strike="noStrike" kern="1200" dirty="0">
                          <a:solidFill>
                            <a:srgbClr val="0563C1"/>
                          </a:solidFill>
                          <a:effectLst/>
                          <a:latin typeface="Calibri" panose="020F0502020204030204" pitchFamily="34" charset="0"/>
                          <a:ea typeface="+mn-ea"/>
                          <a:cs typeface="+mn-cs"/>
                          <a:hlinkClick r:id="rId9">
                            <a:extLst>
                              <a:ext uri="{A12FA001-AC4F-418D-AE19-62706E023703}">
                                <ahyp:hlinkClr xmlns:ahyp="http://schemas.microsoft.com/office/drawing/2018/hyperlinkcolor" val="tx"/>
                              </a:ext>
                            </a:extLst>
                          </a:hlinkClick>
                        </a:rPr>
                        <a:t>SP-230233</a:t>
                      </a:r>
                      <a:endParaRPr lang="en-GB" sz="900" b="0" i="0" u="sng" strike="noStrike" kern="1200" dirty="0">
                        <a:solidFill>
                          <a:srgbClr val="0563C1"/>
                        </a:solidFill>
                        <a:effectLst/>
                        <a:latin typeface="Calibri" panose="020F0502020204030204" pitchFamily="34" charset="0"/>
                        <a:ea typeface="+mn-ea"/>
                        <a:cs typeface="+mn-cs"/>
                      </a:endParaRPr>
                    </a:p>
                  </a:txBody>
                  <a:tcPr marL="7144" marR="7144" marT="7144" marB="0" anchor="ctr"/>
                </a:tc>
                <a:tc>
                  <a:txBody>
                    <a:bodyPr/>
                    <a:lstStyle/>
                    <a:p>
                      <a:pPr algn="ctr">
                        <a:lnSpc>
                          <a:spcPct val="107000"/>
                        </a:lnSpc>
                        <a:spcAft>
                          <a:spcPts val="800"/>
                        </a:spcAft>
                      </a:pPr>
                      <a:r>
                        <a:rPr lang="en-GB" sz="900" b="1" kern="1200" dirty="0">
                          <a:solidFill>
                            <a:srgbClr val="FF0000"/>
                          </a:solidFill>
                          <a:latin typeface="+mn-lt"/>
                          <a:ea typeface="+mn-ea"/>
                          <a:cs typeface="+mn-cs"/>
                        </a:rPr>
                        <a:t>-</a:t>
                      </a:r>
                    </a:p>
                  </a:txBody>
                  <a:tcPr marL="27002" marR="27002" marT="0" marB="0" anchor="ctr"/>
                </a:tc>
                <a:tc>
                  <a:txBody>
                    <a:bodyPr/>
                    <a:lstStyle/>
                    <a:p>
                      <a:pPr algn="ctr" fontAlgn="ctr"/>
                      <a:endParaRPr lang="en-GB" sz="800" b="0" i="0" u="none" strike="noStrike" kern="1200" dirty="0">
                        <a:solidFill>
                          <a:srgbClr val="FF0000"/>
                        </a:solidFill>
                        <a:effectLst/>
                        <a:latin typeface="Arial" panose="020B0604020202020204" pitchFamily="34" charset="0"/>
                        <a:ea typeface="+mn-ea"/>
                        <a:cs typeface="+mn-cs"/>
                      </a:endParaRPr>
                    </a:p>
                  </a:txBody>
                  <a:tcPr marL="7144" marR="7144" marT="7139" marB="0" anchor="ctr"/>
                </a:tc>
                <a:extLst>
                  <a:ext uri="{0D108BD9-81ED-4DB2-BD59-A6C34878D82A}">
                    <a16:rowId xmlns:a16="http://schemas.microsoft.com/office/drawing/2014/main" val="254687291"/>
                  </a:ext>
                </a:extLst>
              </a:tr>
              <a:tr h="178764">
                <a:tc>
                  <a:txBody>
                    <a:bodyPr/>
                    <a:lstStyle/>
                    <a:p>
                      <a:pPr algn="ctr" fontAlgn="b"/>
                      <a:r>
                        <a:rPr lang="nl-NL" sz="800" b="0" i="0" u="none" strike="noStrike" kern="1200" dirty="0">
                          <a:solidFill>
                            <a:srgbClr val="000000"/>
                          </a:solidFill>
                          <a:effectLst/>
                          <a:latin typeface="Arial" panose="020B0604020202020204" pitchFamily="34" charset="0"/>
                          <a:ea typeface="+mn-ea"/>
                          <a:cs typeface="+mn-cs"/>
                        </a:rPr>
                        <a:t>1010025</a:t>
                      </a:r>
                      <a:endParaRPr lang="en-GB" sz="800" b="0" i="0" u="none" strike="noStrike" kern="1200" dirty="0">
                        <a:solidFill>
                          <a:srgbClr val="000000"/>
                        </a:solidFill>
                        <a:effectLst/>
                        <a:latin typeface="Arial" panose="020B0604020202020204" pitchFamily="34" charset="0"/>
                        <a:ea typeface="+mn-ea"/>
                        <a:cs typeface="+mn-cs"/>
                      </a:endParaRPr>
                    </a:p>
                  </a:txBody>
                  <a:tcPr marL="9525" marR="9525" marT="9519" marB="0" anchor="ctr"/>
                </a:tc>
                <a:tc>
                  <a:txBody>
                    <a:bodyPr/>
                    <a:lstStyle/>
                    <a:p>
                      <a:pPr algn="l" fontAlgn="b"/>
                      <a:r>
                        <a:rPr lang="en-US" sz="900" b="1" i="0" u="none" strike="noStrike" kern="1200" dirty="0">
                          <a:solidFill>
                            <a:srgbClr val="0000FF"/>
                          </a:solidFill>
                          <a:effectLst/>
                          <a:latin typeface="Arial" panose="020B0604020202020204" pitchFamily="34" charset="0"/>
                          <a:ea typeface="+mn-ea"/>
                          <a:cs typeface="+mn-cs"/>
                        </a:rPr>
                        <a:t> Local traffic routing for multi-access UE</a:t>
                      </a:r>
                      <a:endParaRPr lang="en-GB" sz="900" b="1" i="0" u="none" strike="noStrike" kern="1200" dirty="0">
                        <a:solidFill>
                          <a:srgbClr val="0000FF"/>
                        </a:solidFill>
                        <a:effectLst/>
                        <a:latin typeface="Arial" panose="020B0604020202020204" pitchFamily="34" charset="0"/>
                        <a:ea typeface="+mn-ea"/>
                        <a:cs typeface="+mn-cs"/>
                      </a:endParaRPr>
                    </a:p>
                  </a:txBody>
                  <a:tcPr marL="9525" marR="9525" marT="9519" marB="0" anchor="ctr"/>
                </a:tc>
                <a:tc>
                  <a:txBody>
                    <a:bodyPr/>
                    <a:lstStyle/>
                    <a:p>
                      <a:pPr algn="ctr" fontAlgn="b"/>
                      <a:r>
                        <a:rPr lang="en-US" altLang="zh-CN" sz="800" b="0" i="0" u="none" strike="noStrike" kern="1200" dirty="0">
                          <a:solidFill>
                            <a:srgbClr val="000000"/>
                          </a:solidFill>
                          <a:effectLst/>
                          <a:latin typeface="Arial" panose="020B0604020202020204" pitchFamily="34" charset="0"/>
                          <a:ea typeface="+mn-ea"/>
                          <a:cs typeface="+mn-cs"/>
                        </a:rPr>
                        <a:t>LTR_MA</a:t>
                      </a:r>
                      <a:endParaRPr lang="en-GB" sz="800" b="0" i="0" u="none" strike="noStrike" kern="1200" dirty="0">
                        <a:solidFill>
                          <a:srgbClr val="000000"/>
                        </a:solidFill>
                        <a:effectLst/>
                        <a:latin typeface="Arial" panose="020B0604020202020204" pitchFamily="34" charset="0"/>
                        <a:ea typeface="+mn-ea"/>
                        <a:cs typeface="+mn-cs"/>
                      </a:endParaRPr>
                    </a:p>
                  </a:txBody>
                  <a:tcPr marL="9525" marR="9525" marT="9519" marB="0" anchor="ctr"/>
                </a:tc>
                <a:tc>
                  <a:txBody>
                    <a:bodyPr/>
                    <a:lstStyle/>
                    <a:p>
                      <a:pPr algn="ctr" fontAlgn="b"/>
                      <a:r>
                        <a:rPr lang="en-GB" sz="800" b="0" i="0" u="none" strike="noStrike" kern="1200" dirty="0">
                          <a:solidFill>
                            <a:srgbClr val="000000"/>
                          </a:solidFill>
                          <a:effectLst/>
                          <a:latin typeface="Arial" panose="020B0604020202020204" pitchFamily="34" charset="0"/>
                          <a:ea typeface="+mn-ea"/>
                          <a:cs typeface="+mn-cs"/>
                        </a:rPr>
                        <a:t>09/09/2023</a:t>
                      </a:r>
                    </a:p>
                  </a:txBody>
                  <a:tcPr marL="9525" marR="9525" marT="9519" marB="0" anchor="ctr"/>
                </a:tc>
                <a:tc>
                  <a:txBody>
                    <a:bodyPr/>
                    <a:lstStyle/>
                    <a:p>
                      <a:pPr algn="ctr" fontAlgn="b"/>
                      <a:r>
                        <a:rPr lang="en-GB" sz="800" b="0" i="0" u="none" strike="noStrike" kern="1200" dirty="0">
                          <a:solidFill>
                            <a:srgbClr val="000000"/>
                          </a:solidFill>
                          <a:effectLst/>
                          <a:latin typeface="Arial" panose="020B0604020202020204" pitchFamily="34" charset="0"/>
                          <a:ea typeface="+mn-ea"/>
                          <a:cs typeface="+mn-cs"/>
                        </a:rPr>
                        <a:t>100%</a:t>
                      </a:r>
                    </a:p>
                  </a:txBody>
                  <a:tcPr marL="9525" marR="9525" marT="9519" marB="0" anchor="ctr"/>
                </a:tc>
                <a:tc>
                  <a:txBody>
                    <a:bodyPr/>
                    <a:lstStyle/>
                    <a:p>
                      <a:pPr marL="0" algn="ctr" defTabSz="914296" rtl="0" eaLnBrk="1" fontAlgn="t" latinLnBrk="0" hangingPunct="1"/>
                      <a:r>
                        <a:rPr lang="nl-NL" sz="900" b="0" i="0" u="sng" strike="noStrike" kern="1200" dirty="0">
                          <a:solidFill>
                            <a:srgbClr val="0563C1"/>
                          </a:solidFill>
                          <a:effectLst/>
                          <a:latin typeface="Calibri" panose="020F0502020204030204" pitchFamily="34" charset="0"/>
                          <a:ea typeface="+mn-ea"/>
                          <a:cs typeface="+mn-cs"/>
                        </a:rPr>
                        <a:t>SP-231035</a:t>
                      </a:r>
                      <a:endParaRPr lang="en-GB" sz="900" b="0" i="0" u="sng" strike="noStrike" kern="1200" dirty="0">
                        <a:solidFill>
                          <a:srgbClr val="0563C1"/>
                        </a:solidFill>
                        <a:effectLst/>
                        <a:latin typeface="Calibri" panose="020F0502020204030204" pitchFamily="34" charset="0"/>
                        <a:ea typeface="+mn-ea"/>
                        <a:cs typeface="+mn-cs"/>
                      </a:endParaRPr>
                    </a:p>
                  </a:txBody>
                  <a:tcPr marL="9525" marR="9525" marT="9519" marB="0" anchor="ctr"/>
                </a:tc>
                <a:tc>
                  <a:txBody>
                    <a:bodyPr/>
                    <a:lstStyle/>
                    <a:p>
                      <a:pPr algn="ctr">
                        <a:lnSpc>
                          <a:spcPct val="107000"/>
                        </a:lnSpc>
                        <a:spcAft>
                          <a:spcPts val="800"/>
                        </a:spcAft>
                      </a:pPr>
                      <a:r>
                        <a:rPr lang="en-GB" sz="900" b="1" kern="1200" dirty="0">
                          <a:solidFill>
                            <a:srgbClr val="FF0000"/>
                          </a:solidFill>
                          <a:latin typeface="+mn-lt"/>
                          <a:ea typeface="+mn-ea"/>
                          <a:cs typeface="+mn-cs"/>
                        </a:rPr>
                        <a:t>-</a:t>
                      </a:r>
                    </a:p>
                  </a:txBody>
                  <a:tcPr marL="36002" marR="36002" marT="0" marB="0" anchor="ctr"/>
                </a:tc>
                <a:tc>
                  <a:txBody>
                    <a:bodyPr/>
                    <a:lstStyle/>
                    <a:p>
                      <a:pPr algn="ctr" fontAlgn="ctr"/>
                      <a:endParaRPr lang="en-US" sz="800" b="0" i="0" u="none" strike="noStrike" kern="1200" dirty="0">
                        <a:solidFill>
                          <a:srgbClr val="FF0000"/>
                        </a:solidFill>
                        <a:effectLst/>
                        <a:latin typeface="Arial" panose="020B0604020202020204" pitchFamily="34" charset="0"/>
                        <a:ea typeface="+mn-ea"/>
                        <a:cs typeface="+mn-cs"/>
                      </a:endParaRPr>
                    </a:p>
                  </a:txBody>
                  <a:tcPr marL="9525" marR="9525" marT="9519" marB="0" anchor="ctr"/>
                </a:tc>
                <a:extLst>
                  <a:ext uri="{0D108BD9-81ED-4DB2-BD59-A6C34878D82A}">
                    <a16:rowId xmlns:a16="http://schemas.microsoft.com/office/drawing/2014/main" val="2034917707"/>
                  </a:ext>
                </a:extLst>
              </a:tr>
              <a:tr h="178764">
                <a:tc>
                  <a:txBody>
                    <a:bodyPr/>
                    <a:lstStyle/>
                    <a:p>
                      <a:pPr algn="ctr" fontAlgn="b"/>
                      <a:r>
                        <a:rPr lang="nl-NL" sz="800" b="0" i="0" u="none" strike="noStrike" kern="1200" dirty="0">
                          <a:solidFill>
                            <a:srgbClr val="000000"/>
                          </a:solidFill>
                          <a:effectLst/>
                          <a:latin typeface="Arial" panose="020B0604020202020204" pitchFamily="34" charset="0"/>
                          <a:ea typeface="+mn-ea"/>
                          <a:cs typeface="+mn-cs"/>
                        </a:rPr>
                        <a:t>1010022</a:t>
                      </a:r>
                      <a:endParaRPr lang="en-GB" sz="800" b="0" i="0" u="none" strike="noStrike" kern="1200" dirty="0">
                        <a:solidFill>
                          <a:srgbClr val="000000"/>
                        </a:solidFill>
                        <a:effectLst/>
                        <a:latin typeface="Arial" panose="020B0604020202020204" pitchFamily="34" charset="0"/>
                        <a:ea typeface="+mn-ea"/>
                        <a:cs typeface="+mn-cs"/>
                      </a:endParaRPr>
                    </a:p>
                  </a:txBody>
                  <a:tcPr marL="9525" marR="9525" marT="9519" marB="0" anchor="ctr"/>
                </a:tc>
                <a:tc>
                  <a:txBody>
                    <a:bodyPr/>
                    <a:lstStyle/>
                    <a:p>
                      <a:pPr marL="0" indent="0" algn="l" fontAlgn="b">
                        <a:tabLst>
                          <a:tab pos="0" algn="l"/>
                        </a:tabLst>
                      </a:pPr>
                      <a:r>
                        <a:rPr lang="en-US" sz="900" b="1" i="0" u="none" strike="noStrike" kern="1200" dirty="0">
                          <a:solidFill>
                            <a:srgbClr val="0000FF"/>
                          </a:solidFill>
                          <a:effectLst/>
                          <a:latin typeface="Arial" panose="020B0604020202020204" pitchFamily="34" charset="0"/>
                          <a:ea typeface="+mn-ea"/>
                          <a:cs typeface="+mn-cs"/>
                        </a:rPr>
                        <a:t> Edge Computing Considering the Operational Needs of  Service Hosting Environment</a:t>
                      </a:r>
                      <a:endParaRPr lang="en-GB" sz="900" b="1" i="0" u="none" strike="noStrike" kern="1200" dirty="0">
                        <a:solidFill>
                          <a:srgbClr val="0000FF"/>
                        </a:solidFill>
                        <a:effectLst/>
                        <a:latin typeface="Arial" panose="020B0604020202020204" pitchFamily="34" charset="0"/>
                        <a:ea typeface="+mn-ea"/>
                        <a:cs typeface="+mn-cs"/>
                      </a:endParaRPr>
                    </a:p>
                  </a:txBody>
                  <a:tcPr marL="9525" marR="9525" marT="9519" marB="0" anchor="ctr"/>
                </a:tc>
                <a:tc>
                  <a:txBody>
                    <a:bodyPr/>
                    <a:lstStyle/>
                    <a:p>
                      <a:pPr algn="ctr" fontAlgn="b"/>
                      <a:r>
                        <a:rPr lang="en-GB" sz="800" b="0" i="0" u="none" strike="noStrike" kern="1200" dirty="0" err="1">
                          <a:solidFill>
                            <a:srgbClr val="000000"/>
                          </a:solidFill>
                          <a:effectLst/>
                          <a:latin typeface="Arial" panose="020B0604020202020204" pitchFamily="34" charset="0"/>
                          <a:ea typeface="+mn-ea"/>
                          <a:cs typeface="+mn-cs"/>
                        </a:rPr>
                        <a:t>EdgeOp</a:t>
                      </a:r>
                      <a:r>
                        <a:rPr lang="en-US" altLang="zh-CN" sz="800" b="0" i="0" u="none" strike="noStrike" kern="1200" dirty="0">
                          <a:solidFill>
                            <a:srgbClr val="000000"/>
                          </a:solidFill>
                          <a:effectLst/>
                          <a:latin typeface="Arial" panose="020B0604020202020204" pitchFamily="34" charset="0"/>
                          <a:ea typeface="+mn-ea"/>
                          <a:cs typeface="+mn-cs"/>
                        </a:rPr>
                        <a:t>Needs</a:t>
                      </a:r>
                      <a:endParaRPr lang="en-GB" sz="800" b="0" i="0" u="none" strike="noStrike" kern="1200" dirty="0">
                        <a:solidFill>
                          <a:srgbClr val="000000"/>
                        </a:solidFill>
                        <a:effectLst/>
                        <a:latin typeface="Arial" panose="020B0604020202020204" pitchFamily="34" charset="0"/>
                        <a:ea typeface="+mn-ea"/>
                        <a:cs typeface="+mn-cs"/>
                      </a:endParaRPr>
                    </a:p>
                  </a:txBody>
                  <a:tcPr marL="9525" marR="9525" marT="9519" marB="0" anchor="ctr"/>
                </a:tc>
                <a:tc>
                  <a:txBody>
                    <a:bodyPr/>
                    <a:lstStyle/>
                    <a:p>
                      <a:pPr algn="ctr" fontAlgn="b"/>
                      <a:r>
                        <a:rPr lang="en-GB" sz="800" b="0" i="0" u="none" strike="noStrike" kern="1200" dirty="0">
                          <a:solidFill>
                            <a:srgbClr val="000000"/>
                          </a:solidFill>
                          <a:effectLst/>
                          <a:latin typeface="Arial" panose="020B0604020202020204" pitchFamily="34" charset="0"/>
                          <a:ea typeface="+mn-ea"/>
                          <a:cs typeface="+mn-cs"/>
                        </a:rPr>
                        <a:t>09/09/2023</a:t>
                      </a:r>
                    </a:p>
                  </a:txBody>
                  <a:tcPr marL="9525" marR="9525" marT="9519" marB="0" anchor="ctr"/>
                </a:tc>
                <a:tc>
                  <a:txBody>
                    <a:bodyPr/>
                    <a:lstStyle/>
                    <a:p>
                      <a:pPr algn="ctr" fontAlgn="b"/>
                      <a:r>
                        <a:rPr lang="en-GB" sz="800" b="0" i="0" u="none" strike="noStrike" kern="1200" dirty="0">
                          <a:solidFill>
                            <a:srgbClr val="000000"/>
                          </a:solidFill>
                          <a:effectLst/>
                          <a:latin typeface="Arial" panose="020B0604020202020204" pitchFamily="34" charset="0"/>
                          <a:ea typeface="+mn-ea"/>
                          <a:cs typeface="+mn-cs"/>
                        </a:rPr>
                        <a:t>100%</a:t>
                      </a:r>
                    </a:p>
                  </a:txBody>
                  <a:tcPr marL="9525" marR="9525" marT="9519" marB="0" anchor="ctr"/>
                </a:tc>
                <a:tc>
                  <a:txBody>
                    <a:bodyPr/>
                    <a:lstStyle/>
                    <a:p>
                      <a:pPr marL="0" algn="ctr" defTabSz="914296" rtl="0" eaLnBrk="1" fontAlgn="t" latinLnBrk="0" hangingPunct="1"/>
                      <a:r>
                        <a:rPr lang="en-GB" sz="900" b="0" i="0" u="sng" strike="noStrike" kern="1200" dirty="0">
                          <a:solidFill>
                            <a:srgbClr val="0563C1"/>
                          </a:solidFill>
                          <a:effectLst/>
                          <a:latin typeface="Calibri" panose="020F0502020204030204" pitchFamily="34" charset="0"/>
                          <a:ea typeface="+mn-ea"/>
                          <a:cs typeface="+mn-cs"/>
                        </a:rPr>
                        <a:t>SP-231037</a:t>
                      </a:r>
                    </a:p>
                  </a:txBody>
                  <a:tcPr marL="9525" marR="9525" marT="9519" marB="0" anchor="ctr"/>
                </a:tc>
                <a:tc>
                  <a:txBody>
                    <a:bodyPr/>
                    <a:lstStyle/>
                    <a:p>
                      <a:pPr algn="ctr">
                        <a:lnSpc>
                          <a:spcPct val="107000"/>
                        </a:lnSpc>
                        <a:spcAft>
                          <a:spcPts val="800"/>
                        </a:spcAft>
                      </a:pPr>
                      <a:r>
                        <a:rPr lang="en-GB" sz="900" b="1" kern="1200" dirty="0">
                          <a:solidFill>
                            <a:srgbClr val="FF0000"/>
                          </a:solidFill>
                          <a:latin typeface="+mn-lt"/>
                          <a:ea typeface="+mn-ea"/>
                          <a:cs typeface="+mn-cs"/>
                        </a:rPr>
                        <a:t>-</a:t>
                      </a:r>
                    </a:p>
                  </a:txBody>
                  <a:tcPr marL="36002" marR="36002" marT="0" marB="0" anchor="ctr"/>
                </a:tc>
                <a:tc>
                  <a:txBody>
                    <a:bodyPr/>
                    <a:lstStyle/>
                    <a:p>
                      <a:pPr algn="ctr" fontAlgn="ctr"/>
                      <a:endParaRPr lang="en-US" sz="800" b="0" i="0" u="none" strike="noStrike" kern="1200" dirty="0">
                        <a:solidFill>
                          <a:srgbClr val="FF0000"/>
                        </a:solidFill>
                        <a:effectLst/>
                        <a:latin typeface="Arial" panose="020B0604020202020204" pitchFamily="34" charset="0"/>
                        <a:ea typeface="+mn-ea"/>
                        <a:cs typeface="+mn-cs"/>
                      </a:endParaRPr>
                    </a:p>
                  </a:txBody>
                  <a:tcPr marL="9525" marR="9525" marT="9519" marB="0" anchor="ctr"/>
                </a:tc>
                <a:extLst>
                  <a:ext uri="{0D108BD9-81ED-4DB2-BD59-A6C34878D82A}">
                    <a16:rowId xmlns:a16="http://schemas.microsoft.com/office/drawing/2014/main" val="3986932243"/>
                  </a:ext>
                </a:extLst>
              </a:tr>
            </a:tbl>
          </a:graphicData>
        </a:graphic>
      </p:graphicFrame>
      <p:sp>
        <p:nvSpPr>
          <p:cNvPr id="7" name="TextBox 6">
            <a:extLst>
              <a:ext uri="{FF2B5EF4-FFF2-40B4-BE49-F238E27FC236}">
                <a16:creationId xmlns:a16="http://schemas.microsoft.com/office/drawing/2014/main" id="{586ED267-4922-4124-81B9-AEA76BFA7D46}"/>
              </a:ext>
            </a:extLst>
          </p:cNvPr>
          <p:cNvSpPr txBox="1"/>
          <p:nvPr/>
        </p:nvSpPr>
        <p:spPr>
          <a:xfrm>
            <a:off x="150238" y="139435"/>
            <a:ext cx="6031203" cy="907941"/>
          </a:xfrm>
          <a:prstGeom prst="rect">
            <a:avLst/>
          </a:prstGeom>
          <a:noFill/>
        </p:spPr>
        <p:txBody>
          <a:bodyPr wrap="none" rtlCol="0">
            <a:spAutoFit/>
          </a:bodyPr>
          <a:lstStyle/>
          <a:p>
            <a:r>
              <a:rPr lang="en-GB" sz="3300" b="1" dirty="0">
                <a:solidFill>
                  <a:srgbClr val="FF0000"/>
                </a:solidFill>
              </a:rPr>
              <a:t>SA1 Work Plan Rel-19 (3/3) – </a:t>
            </a:r>
          </a:p>
          <a:p>
            <a:r>
              <a:rPr lang="en-GB" sz="2000" b="1" dirty="0">
                <a:solidFill>
                  <a:srgbClr val="FF0000"/>
                </a:solidFill>
              </a:rPr>
              <a:t>already completed mini WIDs</a:t>
            </a:r>
          </a:p>
        </p:txBody>
      </p:sp>
      <p:sp>
        <p:nvSpPr>
          <p:cNvPr id="5" name="TextBox 1">
            <a:extLst>
              <a:ext uri="{FF2B5EF4-FFF2-40B4-BE49-F238E27FC236}">
                <a16:creationId xmlns:a16="http://schemas.microsoft.com/office/drawing/2014/main" id="{B6542B3E-7443-48B9-8675-8C5C4BA38C57}"/>
              </a:ext>
            </a:extLst>
          </p:cNvPr>
          <p:cNvSpPr txBox="1">
            <a:spLocks noChangeArrowheads="1"/>
          </p:cNvSpPr>
          <p:nvPr/>
        </p:nvSpPr>
        <p:spPr bwMode="auto">
          <a:xfrm>
            <a:off x="189995" y="4653934"/>
            <a:ext cx="1141754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GB" altLang="en-US" sz="1600" dirty="0"/>
              <a:t>For more information, see the full Work Plan at: </a:t>
            </a:r>
            <a:r>
              <a:rPr lang="en-GB" altLang="en-US" sz="1600" dirty="0">
                <a:hlinkClick r:id="rId10"/>
              </a:rPr>
              <a:t>https://ftp.3gpp.org/information/Work_Plan</a:t>
            </a:r>
            <a:r>
              <a:rPr lang="en-GB" altLang="en-US" sz="1600" dirty="0"/>
              <a:t> </a:t>
            </a:r>
          </a:p>
        </p:txBody>
      </p:sp>
    </p:spTree>
    <p:extLst>
      <p:ext uri="{BB962C8B-B14F-4D97-AF65-F5344CB8AC3E}">
        <p14:creationId xmlns:p14="http://schemas.microsoft.com/office/powerpoint/2010/main" val="96731351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6D4632-E0AB-4182-B92F-77022DC250F1}"/>
              </a:ext>
            </a:extLst>
          </p:cNvPr>
          <p:cNvSpPr>
            <a:spLocks noGrp="1"/>
          </p:cNvSpPr>
          <p:nvPr>
            <p:ph type="ctrTitle"/>
          </p:nvPr>
        </p:nvSpPr>
        <p:spPr>
          <a:xfrm>
            <a:off x="722313" y="1927225"/>
            <a:ext cx="7772400" cy="1101725"/>
          </a:xfrm>
        </p:spPr>
        <p:txBody>
          <a:bodyPr>
            <a:normAutofit fontScale="90000"/>
          </a:bodyPr>
          <a:lstStyle/>
          <a:p>
            <a:pPr>
              <a:defRPr/>
            </a:pPr>
            <a:r>
              <a:rPr lang="en-US" sz="4000" b="1" i="1" dirty="0">
                <a:effectLst>
                  <a:outerShdw blurRad="38100" dist="38100" dir="2700000" algn="tl">
                    <a:srgbClr val="C0C0C0"/>
                  </a:outerShdw>
                </a:effectLst>
                <a:ea typeface="ＭＳ Ｐゴシック" charset="0"/>
              </a:rPr>
              <a:t>Rel-19 </a:t>
            </a:r>
            <a:br>
              <a:rPr lang="en-US" sz="4000" b="1" i="1" dirty="0">
                <a:effectLst>
                  <a:outerShdw blurRad="38100" dist="38100" dir="2700000" algn="tl">
                    <a:srgbClr val="C0C0C0"/>
                  </a:outerShdw>
                </a:effectLst>
                <a:ea typeface="ＭＳ Ｐゴシック" charset="0"/>
              </a:rPr>
            </a:br>
            <a:r>
              <a:rPr lang="en-US" sz="4000" b="1" i="1" dirty="0">
                <a:effectLst>
                  <a:outerShdw blurRad="38100" dist="38100" dir="2700000" algn="tl">
                    <a:srgbClr val="C0C0C0"/>
                  </a:outerShdw>
                </a:effectLst>
                <a:ea typeface="ＭＳ Ｐゴシック" charset="0"/>
              </a:rPr>
              <a:t>Study Items and </a:t>
            </a:r>
            <a:br>
              <a:rPr lang="en-US" sz="4000" b="1" i="1" dirty="0">
                <a:effectLst>
                  <a:outerShdw blurRad="38100" dist="38100" dir="2700000" algn="tl">
                    <a:srgbClr val="C0C0C0"/>
                  </a:outerShdw>
                </a:effectLst>
                <a:ea typeface="ＭＳ Ｐゴシック" charset="0"/>
              </a:rPr>
            </a:br>
            <a:r>
              <a:rPr lang="en-US" sz="4000" b="1" i="1" dirty="0">
                <a:effectLst>
                  <a:outerShdw blurRad="38100" dist="38100" dir="2700000" algn="tl">
                    <a:srgbClr val="C0C0C0"/>
                  </a:outerShdw>
                </a:effectLst>
                <a:ea typeface="ＭＳ Ｐゴシック" charset="0"/>
              </a:rPr>
              <a:t>corresponding Normative Items</a:t>
            </a:r>
            <a:endParaRPr lang="en-GB" sz="4000" b="1" i="1" dirty="0">
              <a:effectLst>
                <a:outerShdw blurRad="38100" dist="38100" dir="2700000" algn="tl">
                  <a:srgbClr val="C0C0C0"/>
                </a:outerShdw>
              </a:effectLst>
              <a:ea typeface="ＭＳ Ｐゴシック" charset="0"/>
            </a:endParaRPr>
          </a:p>
        </p:txBody>
      </p:sp>
    </p:spTree>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238125"/>
            <a:ext cx="6827838" cy="857250"/>
          </a:xfrm>
        </p:spPr>
        <p:txBody>
          <a:bodyPr/>
          <a:lstStyle/>
          <a:p>
            <a:pPr algn="l"/>
            <a:r>
              <a:rPr lang="en-GB" altLang="en-US" b="1" dirty="0"/>
              <a:t>Sensing</a:t>
            </a:r>
          </a:p>
        </p:txBody>
      </p:sp>
      <p:sp>
        <p:nvSpPr>
          <p:cNvPr id="4" name="Content Placeholder 7">
            <a:extLst>
              <a:ext uri="{FF2B5EF4-FFF2-40B4-BE49-F238E27FC236}">
                <a16:creationId xmlns:a16="http://schemas.microsoft.com/office/drawing/2014/main" id="{359BA68C-406B-079B-B4F4-2126BC3F04A4}"/>
              </a:ext>
            </a:extLst>
          </p:cNvPr>
          <p:cNvSpPr txBox="1">
            <a:spLocks/>
          </p:cNvSpPr>
          <p:nvPr/>
        </p:nvSpPr>
        <p:spPr>
          <a:xfrm>
            <a:off x="347663" y="1805536"/>
            <a:ext cx="8250237" cy="2543175"/>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en-US" altLang="en-US" sz="1400" b="1" i="1" dirty="0">
                <a:solidFill>
                  <a:srgbClr val="FF0000"/>
                </a:solidFill>
                <a:cs typeface="Arial" panose="020B0604020202020204" pitchFamily="34" charset="0"/>
              </a:rPr>
              <a:t>TS 22.137 for approval (S1-233252 CP + S1-233253 TS) in SP-231398 (A.I. 6.8.1)</a:t>
            </a:r>
          </a:p>
          <a:p>
            <a:pPr>
              <a:spcBef>
                <a:spcPct val="0"/>
              </a:spcBef>
            </a:pPr>
            <a:r>
              <a:rPr lang="de-DE" altLang="de-DE" sz="1400" dirty="0"/>
              <a:t>Progress since previous SA meeting</a:t>
            </a:r>
            <a:endParaRPr lang="de-DE" altLang="de-DE" sz="1000" dirty="0"/>
          </a:p>
          <a:p>
            <a:pPr lvl="1">
              <a:spcBef>
                <a:spcPct val="0"/>
              </a:spcBef>
            </a:pPr>
            <a:r>
              <a:rPr lang="de-DE" altLang="de-DE" sz="1000" dirty="0"/>
              <a:t> FS_Sensing [CR package to TR 22.837 - </a:t>
            </a:r>
            <a:r>
              <a:rPr lang="en-US" altLang="en-US" sz="1000" b="1" i="1" dirty="0">
                <a:solidFill>
                  <a:srgbClr val="FF0000"/>
                </a:solidFill>
                <a:cs typeface="Arial" panose="020B0604020202020204" pitchFamily="34" charset="0"/>
              </a:rPr>
              <a:t>SP-231397</a:t>
            </a:r>
            <a:r>
              <a:rPr lang="en-US" altLang="en-US" sz="1000" dirty="0"/>
              <a:t>]</a:t>
            </a:r>
            <a:endParaRPr lang="de-DE" altLang="de-DE" sz="1000" dirty="0"/>
          </a:p>
          <a:p>
            <a:pPr marL="536575" lvl="1">
              <a:defRPr/>
            </a:pPr>
            <a:r>
              <a:rPr lang="en-GB" sz="1000" dirty="0"/>
              <a:t> </a:t>
            </a:r>
            <a:r>
              <a:rPr lang="en-US" sz="1000" dirty="0"/>
              <a:t>Update in Security section </a:t>
            </a:r>
          </a:p>
          <a:p>
            <a:pPr marL="536575" lvl="1">
              <a:defRPr/>
            </a:pPr>
            <a:r>
              <a:rPr lang="en-US" sz="1000" dirty="0"/>
              <a:t> Minor updates at the KPI table.	</a:t>
            </a:r>
            <a:endParaRPr lang="de-DE" altLang="de-DE" sz="1000" dirty="0"/>
          </a:p>
          <a:p>
            <a:pPr lvl="1">
              <a:spcBef>
                <a:spcPct val="0"/>
              </a:spcBef>
            </a:pPr>
            <a:r>
              <a:rPr lang="de-DE" altLang="de-DE" sz="1000" dirty="0"/>
              <a:t> Sensing</a:t>
            </a:r>
          </a:p>
          <a:p>
            <a:pPr marL="536575" lvl="1">
              <a:defRPr/>
            </a:pPr>
            <a:r>
              <a:rPr lang="en-GB" sz="1000" dirty="0"/>
              <a:t> Updated subclauses with better wording</a:t>
            </a:r>
          </a:p>
          <a:p>
            <a:pPr marL="536575" lvl="1">
              <a:defRPr/>
            </a:pPr>
            <a:r>
              <a:rPr lang="en-GB" sz="1000" dirty="0"/>
              <a:t> Introducing new requirements coming from the study TR 22.837</a:t>
            </a:r>
            <a:endParaRPr lang="en-GB" sz="1050" i="1" dirty="0">
              <a:solidFill>
                <a:schemeClr val="bg1">
                  <a:lumMod val="50000"/>
                </a:schemeClr>
              </a:solidFill>
              <a:latin typeface="Times New Roman" pitchFamily="18" charset="0"/>
              <a:cs typeface="Times New Roman" pitchFamily="18" charset="0"/>
            </a:endParaRPr>
          </a:p>
          <a:p>
            <a:pPr marL="536575" lvl="1">
              <a:defRPr/>
            </a:pPr>
            <a:endParaRPr lang="en-US" altLang="zh-CN" sz="500" dirty="0"/>
          </a:p>
          <a:p>
            <a:pPr>
              <a:spcBef>
                <a:spcPct val="0"/>
              </a:spcBef>
            </a:pPr>
            <a:r>
              <a:rPr lang="en-GB" altLang="en-US" sz="1400" dirty="0"/>
              <a:t>Impacts and dependencies on other WGs: none identified</a:t>
            </a:r>
            <a:endParaRPr lang="en-US" altLang="en-US" sz="1400" dirty="0"/>
          </a:p>
          <a:p>
            <a:pPr>
              <a:spcBef>
                <a:spcPct val="0"/>
              </a:spcBef>
            </a:pPr>
            <a:r>
              <a:rPr lang="de-DE" altLang="en-US" sz="1400" dirty="0"/>
              <a:t>Next steps</a:t>
            </a:r>
          </a:p>
          <a:p>
            <a:pPr marL="536575" lvl="1"/>
            <a:r>
              <a:rPr lang="en-US" sz="1000" dirty="0"/>
              <a:t> None</a:t>
            </a:r>
            <a:endParaRPr lang="en-US" sz="800" dirty="0"/>
          </a:p>
          <a:p>
            <a:pPr lvl="1" indent="0">
              <a:buNone/>
            </a:pPr>
            <a:endParaRPr lang="en-US" altLang="en-US" sz="1000" dirty="0"/>
          </a:p>
        </p:txBody>
      </p:sp>
      <p:graphicFrame>
        <p:nvGraphicFramePr>
          <p:cNvPr id="2" name="Table 1">
            <a:extLst>
              <a:ext uri="{FF2B5EF4-FFF2-40B4-BE49-F238E27FC236}">
                <a16:creationId xmlns:a16="http://schemas.microsoft.com/office/drawing/2014/main" id="{6888D463-925C-D497-C61C-C47CE2400DB6}"/>
              </a:ext>
            </a:extLst>
          </p:cNvPr>
          <p:cNvGraphicFramePr>
            <a:graphicFrameLocks noGrp="1"/>
          </p:cNvGraphicFramePr>
          <p:nvPr>
            <p:extLst>
              <p:ext uri="{D42A27DB-BD31-4B8C-83A1-F6EECF244321}">
                <p14:modId xmlns:p14="http://schemas.microsoft.com/office/powerpoint/2010/main" val="1928642513"/>
              </p:ext>
            </p:extLst>
          </p:nvPr>
        </p:nvGraphicFramePr>
        <p:xfrm>
          <a:off x="443548" y="998982"/>
          <a:ext cx="8180388" cy="696958"/>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118399">
                  <a:extLst>
                    <a:ext uri="{9D8B030D-6E8A-4147-A177-3AD203B41FA5}">
                      <a16:colId xmlns:a16="http://schemas.microsoft.com/office/drawing/2014/main" val="20001"/>
                    </a:ext>
                  </a:extLst>
                </a:gridCol>
                <a:gridCol w="888596">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algn="ctr" fontAlgn="t"/>
                      <a:r>
                        <a:rPr lang="en-GB" sz="900" b="0" i="0" u="none" strike="noStrike" dirty="0">
                          <a:solidFill>
                            <a:srgbClr val="000000"/>
                          </a:solidFill>
                          <a:effectLst/>
                          <a:latin typeface="Arial" panose="020B0604020202020204" pitchFamily="34" charset="0"/>
                        </a:rPr>
                        <a:t>950003</a:t>
                      </a:r>
                      <a:endParaRPr lang="en-GB" sz="1000" b="0" i="0" u="none" strike="noStrike" dirty="0">
                        <a:solidFill>
                          <a:srgbClr val="000000"/>
                        </a:solidFill>
                        <a:effectLst/>
                        <a:latin typeface="Arial" panose="020B0604020202020204" pitchFamily="34" charset="0"/>
                      </a:endParaRPr>
                    </a:p>
                  </a:txBody>
                  <a:tcPr marL="9525" marR="9525" marT="9525" marB="0" anchor="ctr"/>
                </a:tc>
                <a:tc>
                  <a:txBody>
                    <a:bodyPr/>
                    <a:lstStyle/>
                    <a:p>
                      <a:pPr algn="l" fontAlgn="t"/>
                      <a:r>
                        <a:rPr lang="en-GB" sz="1100" b="0" i="1" u="none" strike="noStrike" dirty="0">
                          <a:solidFill>
                            <a:srgbClr val="0000FF"/>
                          </a:solidFill>
                          <a:effectLst/>
                          <a:latin typeface="Arial" panose="020B0604020202020204" pitchFamily="34" charset="0"/>
                        </a:rPr>
                        <a:t> Study on Integrated Sensing and Communication </a:t>
                      </a:r>
                    </a:p>
                  </a:txBody>
                  <a:tcPr marL="9525" marR="9525" marT="9525" marB="0" anchor="ctr"/>
                </a:tc>
                <a:tc>
                  <a:txBody>
                    <a:bodyPr/>
                    <a:lstStyle/>
                    <a:p>
                      <a:pPr algn="ctr" fontAlgn="t"/>
                      <a:r>
                        <a:rPr lang="en-GB" sz="900" b="0" i="0" u="none" strike="noStrike" dirty="0" err="1">
                          <a:solidFill>
                            <a:srgbClr val="000000"/>
                          </a:solidFill>
                          <a:effectLst/>
                          <a:latin typeface="Arial" panose="020B0604020202020204" pitchFamily="34" charset="0"/>
                        </a:rPr>
                        <a:t>FS_Sensing</a:t>
                      </a:r>
                      <a:endParaRPr lang="en-GB" sz="900" b="0"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rPr>
                        <a:t>06/06/2023</a:t>
                      </a:r>
                    </a:p>
                  </a:txBody>
                  <a:tcPr marL="9525" marR="9525" marT="9525" marB="0" anchor="ctr"/>
                </a:tc>
                <a:tc>
                  <a:txBody>
                    <a:bodyPr/>
                    <a:lstStyle/>
                    <a:p>
                      <a:pPr algn="ctr" fontAlgn="t"/>
                      <a:r>
                        <a:rPr lang="en-GB" sz="800" b="0" i="0" u="none" strike="noStrike" dirty="0">
                          <a:solidFill>
                            <a:srgbClr val="000000"/>
                          </a:solidFill>
                          <a:effectLst/>
                          <a:latin typeface="Arial" panose="020B0604020202020204" pitchFamily="34" charset="0"/>
                        </a:rPr>
                        <a:t>100%</a:t>
                      </a:r>
                    </a:p>
                  </a:txBody>
                  <a:tcPr marL="7144" marR="7144" marT="7144" marB="0" anchor="ctr"/>
                </a:tc>
                <a:tc>
                  <a:txBody>
                    <a:bodyPr/>
                    <a:lstStyle/>
                    <a:p>
                      <a:pPr algn="ctr" fontAlgn="t"/>
                      <a:r>
                        <a:rPr lang="en-GB" sz="900" b="0" i="0" u="sng" strike="noStrike" dirty="0">
                          <a:solidFill>
                            <a:srgbClr val="0563C1"/>
                          </a:solidFill>
                          <a:effectLst/>
                          <a:latin typeface="Calibri" panose="020F0502020204030204" pitchFamily="34" charset="0"/>
                          <a:hlinkClick r:id="rId3"/>
                        </a:rPr>
                        <a:t>SP-220717</a:t>
                      </a:r>
                      <a:endParaRPr lang="en-GB" sz="900" b="0" i="0" u="sng" strike="noStrike" dirty="0">
                        <a:solidFill>
                          <a:srgbClr val="0563C1"/>
                        </a:solidFill>
                        <a:effectLst/>
                        <a:latin typeface="Calibri" panose="020F0502020204030204" pitchFamily="34" charset="0"/>
                      </a:endParaRPr>
                    </a:p>
                  </a:txBody>
                  <a:tcPr marL="7144" marR="7144" marT="7144" marB="0" anchor="ctr"/>
                </a:tc>
                <a:tc>
                  <a:txBody>
                    <a:bodyPr/>
                    <a:lstStyle/>
                    <a:p>
                      <a:pPr algn="ctr">
                        <a:lnSpc>
                          <a:spcPct val="107000"/>
                        </a:lnSpc>
                        <a:spcAft>
                          <a:spcPts val="800"/>
                        </a:spcAft>
                      </a:pPr>
                      <a:r>
                        <a:rPr lang="en-GB" sz="900" b="1" dirty="0">
                          <a:solidFill>
                            <a:srgbClr val="FF0000"/>
                          </a:solidFill>
                        </a:rPr>
                        <a:t>-</a:t>
                      </a:r>
                      <a:endParaRPr lang="en-GB" sz="800" b="1" dirty="0">
                        <a:solidFill>
                          <a:srgbClr val="FF0000"/>
                        </a:solidFill>
                      </a:endParaRPr>
                    </a:p>
                  </a:txBody>
                  <a:tcPr marL="27002" marR="27002" marT="0" marB="0" anchor="ctr"/>
                </a:tc>
                <a:tc>
                  <a:txBody>
                    <a:bodyPr/>
                    <a:lstStyle/>
                    <a:p>
                      <a:pPr algn="ctr" fontAlgn="ctr"/>
                      <a:r>
                        <a:rPr lang="en-GB" sz="800" b="0" i="0" u="none" strike="noStrike" kern="1200" dirty="0">
                          <a:solidFill>
                            <a:srgbClr val="FF0000"/>
                          </a:solidFill>
                          <a:effectLst/>
                          <a:latin typeface="Arial" panose="020B0604020202020204" pitchFamily="34" charset="0"/>
                          <a:ea typeface="+mn-ea"/>
                          <a:cs typeface="+mn-cs"/>
                        </a:rPr>
                        <a:t>TR 22.837 approved at SA#100</a:t>
                      </a:r>
                    </a:p>
                  </a:txBody>
                  <a:tcPr marL="9525" marR="9525" marT="9519" marB="0" anchor="ctr"/>
                </a:tc>
                <a:extLst>
                  <a:ext uri="{0D108BD9-81ED-4DB2-BD59-A6C34878D82A}">
                    <a16:rowId xmlns:a16="http://schemas.microsoft.com/office/drawing/2014/main" val="10001"/>
                  </a:ext>
                </a:extLst>
              </a:tr>
              <a:tr h="212604">
                <a:tc>
                  <a:txBody>
                    <a:bodyPr/>
                    <a:lstStyle/>
                    <a:p>
                      <a:pPr algn="ctr" fontAlgn="t"/>
                      <a:r>
                        <a:rPr lang="en-GB" sz="900" b="0" i="0" u="none" strike="noStrike" kern="1200" dirty="0">
                          <a:solidFill>
                            <a:srgbClr val="000000"/>
                          </a:solidFill>
                          <a:effectLst/>
                          <a:latin typeface="Arial" panose="020B0604020202020204" pitchFamily="34" charset="0"/>
                          <a:ea typeface="+mn-ea"/>
                          <a:cs typeface="+mn-cs"/>
                        </a:rPr>
                        <a:t>1000026</a:t>
                      </a:r>
                    </a:p>
                  </a:txBody>
                  <a:tcPr marL="5150" marR="5150" marT="5150" marB="0" anchor="ctr"/>
                </a:tc>
                <a:tc>
                  <a:txBody>
                    <a:bodyPr/>
                    <a:lstStyle/>
                    <a:p>
                      <a:pPr algn="l" fontAlgn="t"/>
                      <a:r>
                        <a:rPr lang="en-GB" sz="1100" b="0" i="1" u="none" strike="noStrike" kern="1200" dirty="0">
                          <a:solidFill>
                            <a:srgbClr val="0000FF"/>
                          </a:solidFill>
                          <a:effectLst/>
                          <a:latin typeface="Arial" panose="020B0604020202020204" pitchFamily="34" charset="0"/>
                          <a:ea typeface="+mn-ea"/>
                          <a:cs typeface="+mn-cs"/>
                        </a:rPr>
                        <a:t> Integrated Sensing and Communication</a:t>
                      </a:r>
                      <a:r>
                        <a:rPr lang="en-GB" sz="1200" b="1" i="0" u="none" strike="noStrike" dirty="0">
                          <a:solidFill>
                            <a:srgbClr val="0000FF"/>
                          </a:solidFill>
                          <a:effectLst/>
                          <a:latin typeface="Arial" panose="020B0604020202020204" pitchFamily="34" charset="0"/>
                        </a:rPr>
                        <a:t> </a:t>
                      </a:r>
                    </a:p>
                  </a:txBody>
                  <a:tcPr marL="5150" marR="5150" marT="5150" marB="0" anchor="ctr"/>
                </a:tc>
                <a:tc>
                  <a:txBody>
                    <a:bodyPr/>
                    <a:lstStyle/>
                    <a:p>
                      <a:pPr algn="ctr" fontAlgn="t"/>
                      <a:r>
                        <a:rPr lang="en-GB" sz="900" b="0" i="0" u="none" strike="noStrike" kern="1200" dirty="0">
                          <a:solidFill>
                            <a:srgbClr val="000000"/>
                          </a:solidFill>
                          <a:effectLst/>
                          <a:latin typeface="Arial" panose="020B0604020202020204" pitchFamily="34" charset="0"/>
                          <a:ea typeface="+mn-ea"/>
                          <a:cs typeface="+mn-cs"/>
                        </a:rPr>
                        <a:t>Sensing</a:t>
                      </a:r>
                    </a:p>
                  </a:txBody>
                  <a:tcPr marL="5150" marR="5150" marT="5150" marB="0" anchor="ctr"/>
                </a:tc>
                <a:tc>
                  <a:txBody>
                    <a:bodyPr/>
                    <a:lstStyle/>
                    <a:p>
                      <a:pPr algn="ctr" fontAlgn="t"/>
                      <a:r>
                        <a:rPr lang="en-GB" sz="900" b="0" i="0" u="none" strike="noStrike" kern="1200" dirty="0">
                          <a:solidFill>
                            <a:srgbClr val="000000"/>
                          </a:solidFill>
                          <a:effectLst/>
                          <a:latin typeface="Arial" panose="020B0604020202020204" pitchFamily="34" charset="0"/>
                          <a:ea typeface="+mn-ea"/>
                          <a:cs typeface="+mn-cs"/>
                        </a:rPr>
                        <a:t>12/12/2023</a:t>
                      </a:r>
                    </a:p>
                  </a:txBody>
                  <a:tcPr marL="5150" marR="5150" marT="5150" marB="0" anchor="ctr"/>
                </a:tc>
                <a:tc>
                  <a:txBody>
                    <a:bodyPr/>
                    <a:lstStyle/>
                    <a:p>
                      <a:pPr algn="ctr" fontAlgn="t"/>
                      <a:r>
                        <a:rPr lang="en-GB" sz="800" b="0" i="0" u="none" strike="noStrike" dirty="0">
                          <a:solidFill>
                            <a:srgbClr val="000000"/>
                          </a:solidFill>
                          <a:effectLst/>
                          <a:latin typeface="Arial" panose="020B0604020202020204" pitchFamily="34" charset="0"/>
                        </a:rPr>
                        <a:t>80%</a:t>
                      </a:r>
                    </a:p>
                  </a:txBody>
                  <a:tcPr marL="7144" marR="7144" marT="7144" marB="0" anchor="ctr"/>
                </a:tc>
                <a:tc>
                  <a:txBody>
                    <a:bodyPr/>
                    <a:lstStyle/>
                    <a:p>
                      <a:pPr algn="ctr" fontAlgn="t"/>
                      <a:r>
                        <a:rPr lang="en-GB" sz="900" b="0" i="0" u="none" strike="noStrike" dirty="0">
                          <a:solidFill>
                            <a:srgbClr val="0563C1"/>
                          </a:solidFill>
                          <a:effectLst/>
                          <a:latin typeface="Calibri" panose="020F0502020204030204" pitchFamily="34" charset="0"/>
                        </a:rPr>
                        <a:t>SP-230507</a:t>
                      </a:r>
                    </a:p>
                  </a:txBody>
                  <a:tcPr marL="7144" marR="7144" marT="7144" marB="0" anchor="ctr"/>
                </a:tc>
                <a:tc>
                  <a:txBody>
                    <a:bodyPr/>
                    <a:lstStyle/>
                    <a:p>
                      <a:pPr algn="ctr">
                        <a:lnSpc>
                          <a:spcPct val="107000"/>
                        </a:lnSpc>
                        <a:spcAft>
                          <a:spcPts val="800"/>
                        </a:spcAft>
                      </a:pPr>
                      <a:r>
                        <a:rPr lang="en-GB" sz="900" b="1" kern="1200" dirty="0">
                          <a:solidFill>
                            <a:srgbClr val="FF0000"/>
                          </a:solidFill>
                          <a:latin typeface="+mn-lt"/>
                          <a:ea typeface="+mn-ea"/>
                          <a:cs typeface="+mn-cs"/>
                        </a:rPr>
                        <a:t>100%</a:t>
                      </a:r>
                    </a:p>
                  </a:txBody>
                  <a:tcPr marL="27002" marR="27002" marT="0" marB="0" anchor="ctr"/>
                </a:tc>
                <a:tc>
                  <a:txBody>
                    <a:bodyPr/>
                    <a:lstStyle/>
                    <a:p>
                      <a:pPr marL="0" algn="ctr" defTabSz="914296" rtl="0" eaLnBrk="1" fontAlgn="ctr" latinLnBrk="0" hangingPunct="1">
                        <a:lnSpc>
                          <a:spcPct val="107000"/>
                        </a:lnSpc>
                        <a:spcAft>
                          <a:spcPts val="800"/>
                        </a:spcAft>
                      </a:pPr>
                      <a:r>
                        <a:rPr lang="en-GB" sz="800" b="0" i="0" u="none" strike="noStrike" kern="1200" dirty="0">
                          <a:solidFill>
                            <a:srgbClr val="FF0000"/>
                          </a:solidFill>
                          <a:effectLst/>
                          <a:latin typeface="Arial" panose="020B0604020202020204" pitchFamily="34" charset="0"/>
                          <a:ea typeface="+mn-ea"/>
                          <a:cs typeface="+mn-cs"/>
                        </a:rPr>
                        <a:t>TS 22.137 for approval</a:t>
                      </a:r>
                    </a:p>
                  </a:txBody>
                  <a:tcPr marL="9525" marR="9525" marT="9519" marB="0" anchor="ctr"/>
                </a:tc>
                <a:extLst>
                  <a:ext uri="{0D108BD9-81ED-4DB2-BD59-A6C34878D82A}">
                    <a16:rowId xmlns:a16="http://schemas.microsoft.com/office/drawing/2014/main" val="2886756586"/>
                  </a:ext>
                </a:extLst>
              </a:tr>
            </a:tbl>
          </a:graphicData>
        </a:graphic>
      </p:graphicFrame>
    </p:spTree>
    <p:extLst>
      <p:ext uri="{BB962C8B-B14F-4D97-AF65-F5344CB8AC3E}">
        <p14:creationId xmlns:p14="http://schemas.microsoft.com/office/powerpoint/2010/main" val="897029361"/>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238125"/>
            <a:ext cx="6827838" cy="857250"/>
          </a:xfrm>
        </p:spPr>
        <p:txBody>
          <a:bodyPr/>
          <a:lstStyle/>
          <a:p>
            <a:pPr algn="l"/>
            <a:r>
              <a:rPr lang="en-GB" altLang="en-US" b="1" dirty="0" err="1"/>
              <a:t>AmbientIoT</a:t>
            </a:r>
            <a:endParaRPr lang="en-GB" altLang="en-US" b="1" dirty="0"/>
          </a:p>
        </p:txBody>
      </p:sp>
      <p:sp>
        <p:nvSpPr>
          <p:cNvPr id="5" name="Content Placeholder 7">
            <a:extLst>
              <a:ext uri="{FF2B5EF4-FFF2-40B4-BE49-F238E27FC236}">
                <a16:creationId xmlns:a16="http://schemas.microsoft.com/office/drawing/2014/main" id="{5C1D72B4-1781-42AD-804D-BADE6976A8A4}"/>
              </a:ext>
            </a:extLst>
          </p:cNvPr>
          <p:cNvSpPr txBox="1">
            <a:spLocks/>
          </p:cNvSpPr>
          <p:nvPr/>
        </p:nvSpPr>
        <p:spPr>
          <a:xfrm>
            <a:off x="347663" y="1805536"/>
            <a:ext cx="8494585" cy="2543175"/>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en-US" altLang="en-US" sz="1400" b="1" u="sng" dirty="0">
                <a:solidFill>
                  <a:srgbClr val="FF0000"/>
                </a:solidFill>
                <a:cs typeface="Arial" panose="020B0604020202020204" pitchFamily="34" charset="0"/>
              </a:rPr>
              <a:t>Study</a:t>
            </a:r>
            <a:r>
              <a:rPr lang="en-US" altLang="en-US" sz="1400" b="1" i="1" dirty="0">
                <a:solidFill>
                  <a:srgbClr val="FF0000"/>
                </a:solidFill>
                <a:cs typeface="Arial" panose="020B0604020202020204" pitchFamily="34" charset="0"/>
              </a:rPr>
              <a:t>: TR 22.840 for </a:t>
            </a:r>
            <a:r>
              <a:rPr lang="de-DE" altLang="en-US" sz="1400" b="1" i="1" dirty="0">
                <a:solidFill>
                  <a:srgbClr val="FF0000"/>
                </a:solidFill>
                <a:cs typeface="Arial" panose="020B0604020202020204" pitchFamily="34" charset="0"/>
              </a:rPr>
              <a:t>a</a:t>
            </a:r>
            <a:r>
              <a:rPr lang="de-DE" altLang="de-DE" sz="1400" b="1" i="1" dirty="0">
                <a:solidFill>
                  <a:srgbClr val="FF0000"/>
                </a:solidFill>
                <a:cs typeface="Arial" panose="020B0604020202020204" pitchFamily="34" charset="0"/>
              </a:rPr>
              <a:t>pproval (S1-233593 CP, S1-233255 TR) in SP-231404 (A.I. 6.8.1)</a:t>
            </a:r>
          </a:p>
          <a:p>
            <a:pPr>
              <a:spcBef>
                <a:spcPct val="0"/>
              </a:spcBef>
            </a:pPr>
            <a:r>
              <a:rPr lang="en-US" altLang="en-US" sz="1400" b="1" u="sng" dirty="0">
                <a:solidFill>
                  <a:srgbClr val="FF0000"/>
                </a:solidFill>
                <a:cs typeface="Arial" panose="020B0604020202020204" pitchFamily="34" charset="0"/>
              </a:rPr>
              <a:t>Normative</a:t>
            </a:r>
            <a:r>
              <a:rPr lang="en-US" altLang="en-US" sz="1400" b="1" i="1" dirty="0">
                <a:solidFill>
                  <a:srgbClr val="FF0000"/>
                </a:solidFill>
                <a:cs typeface="Arial" panose="020B0604020202020204" pitchFamily="34" charset="0"/>
              </a:rPr>
              <a:t>: New WID on SP-231403. </a:t>
            </a:r>
            <a:r>
              <a:rPr lang="en-US" altLang="en-US" sz="1400" i="1" dirty="0">
                <a:cs typeface="Arial" panose="020B0604020202020204" pitchFamily="34" charset="0"/>
              </a:rPr>
              <a:t>Exceptionally, at the same time, corresponding</a:t>
            </a:r>
            <a:r>
              <a:rPr lang="en-US" altLang="en-US" sz="1400" b="1" i="1" dirty="0">
                <a:solidFill>
                  <a:srgbClr val="FF0000"/>
                </a:solidFill>
                <a:cs typeface="Arial" panose="020B0604020202020204" pitchFamily="34" charset="0"/>
              </a:rPr>
              <a:t> TS 22.XXX for one step approval (S1-233594 CP + S1-233257 TS) in SP-231405 (AI 6.8.1)</a:t>
            </a:r>
          </a:p>
          <a:p>
            <a:pPr marL="360363" indent="0">
              <a:spcBef>
                <a:spcPct val="0"/>
              </a:spcBef>
              <a:buNone/>
            </a:pPr>
            <a:r>
              <a:rPr lang="en-GB" sz="1000" i="1" dirty="0">
                <a:cs typeface="Arial" panose="020B0604020202020204" pitchFamily="34" charset="0"/>
              </a:rPr>
              <a:t>Note: this TS is submitted as “type=other” on the 3GPP Portal since the WID is presented at the same time as the TS (to be accepted as “type=TS” by the 3GPP Portal, the corresponding WID has to be </a:t>
            </a:r>
            <a:r>
              <a:rPr lang="en-GB" sz="1000" b="1" i="1" dirty="0">
                <a:cs typeface="Arial" panose="020B0604020202020204" pitchFamily="34" charset="0"/>
              </a:rPr>
              <a:t>preliminary </a:t>
            </a:r>
            <a:r>
              <a:rPr lang="en-GB" sz="1000" i="1" dirty="0">
                <a:cs typeface="Arial" panose="020B0604020202020204" pitchFamily="34" charset="0"/>
              </a:rPr>
              <a:t>approved)</a:t>
            </a:r>
            <a:endParaRPr lang="en-US" altLang="en-US" sz="1400" i="1" dirty="0">
              <a:cs typeface="Arial" panose="020B0604020202020204" pitchFamily="34" charset="0"/>
            </a:endParaRPr>
          </a:p>
          <a:p>
            <a:pPr>
              <a:spcBef>
                <a:spcPct val="0"/>
              </a:spcBef>
            </a:pPr>
            <a:r>
              <a:rPr lang="de-DE" altLang="de-DE" sz="1400" dirty="0"/>
              <a:t>Progress since previous SA meeting</a:t>
            </a:r>
            <a:endParaRPr lang="de-DE" altLang="de-DE" sz="800" dirty="0"/>
          </a:p>
          <a:p>
            <a:pPr lvl="1">
              <a:spcBef>
                <a:spcPct val="0"/>
              </a:spcBef>
            </a:pPr>
            <a:r>
              <a:rPr lang="de-DE" altLang="de-DE" sz="1000" dirty="0"/>
              <a:t> FS_AmbientIoT</a:t>
            </a:r>
          </a:p>
          <a:p>
            <a:pPr marL="627063" lvl="1" indent="-88900">
              <a:defRPr/>
            </a:pPr>
            <a:r>
              <a:rPr lang="en-US" sz="1000" dirty="0"/>
              <a:t>Few correction </a:t>
            </a:r>
            <a:r>
              <a:rPr lang="en-US" sz="1000" dirty="0" err="1"/>
              <a:t>pCRs</a:t>
            </a:r>
            <a:r>
              <a:rPr lang="en-US" sz="1000" dirty="0"/>
              <a:t> on KPI tables have been agreed. They focus on correcting of KPI values, removal of the brackets/FFS/EN and resolving the format issues  	</a:t>
            </a:r>
            <a:endParaRPr lang="de-DE" altLang="de-DE" sz="1000" dirty="0"/>
          </a:p>
          <a:p>
            <a:pPr lvl="1">
              <a:spcBef>
                <a:spcPct val="0"/>
              </a:spcBef>
            </a:pPr>
            <a:r>
              <a:rPr lang="de-DE" altLang="de-DE" sz="1000" dirty="0"/>
              <a:t> AmbientIoT</a:t>
            </a:r>
          </a:p>
          <a:p>
            <a:pPr marL="536575" lvl="1">
              <a:defRPr/>
            </a:pPr>
            <a:r>
              <a:rPr lang="en-US" altLang="zh-CN" sz="1000" dirty="0"/>
              <a:t> The Skeleton of the TS is agreed</a:t>
            </a:r>
          </a:p>
          <a:p>
            <a:pPr marL="536575" lvl="1">
              <a:defRPr/>
            </a:pPr>
            <a:r>
              <a:rPr lang="en-US" altLang="zh-CN" sz="1000" dirty="0"/>
              <a:t> Scope, overview of the TS added</a:t>
            </a:r>
          </a:p>
          <a:p>
            <a:pPr marL="536575" lvl="1">
              <a:defRPr/>
            </a:pPr>
            <a:r>
              <a:rPr lang="en-US" altLang="zh-CN" sz="1000" dirty="0"/>
              <a:t> F</a:t>
            </a:r>
            <a:r>
              <a:rPr lang="en-GB" altLang="zh-CN" sz="1000" dirty="0" err="1"/>
              <a:t>unctional</a:t>
            </a:r>
            <a:r>
              <a:rPr lang="en-GB" altLang="zh-CN" sz="1000" dirty="0"/>
              <a:t> service requirements of Ambient IoT added</a:t>
            </a:r>
          </a:p>
          <a:p>
            <a:pPr marL="536575" lvl="1">
              <a:defRPr/>
            </a:pPr>
            <a:r>
              <a:rPr lang="en-GB" altLang="zh-CN" sz="1000" dirty="0"/>
              <a:t> Functional performance requirements of Ambient IoT  added </a:t>
            </a:r>
            <a:r>
              <a:rPr lang="en-GB" sz="1100" dirty="0"/>
              <a:t> </a:t>
            </a:r>
          </a:p>
          <a:p>
            <a:pPr>
              <a:spcBef>
                <a:spcPct val="0"/>
              </a:spcBef>
            </a:pPr>
            <a:r>
              <a:rPr lang="en-GB" altLang="en-US" sz="1400" dirty="0"/>
              <a:t>Impacts and dependencies on other WGs: none identified</a:t>
            </a:r>
            <a:endParaRPr lang="en-US" altLang="en-US" sz="1400" dirty="0"/>
          </a:p>
          <a:p>
            <a:pPr>
              <a:spcBef>
                <a:spcPct val="0"/>
              </a:spcBef>
            </a:pPr>
            <a:r>
              <a:rPr lang="de-DE" altLang="en-US" sz="1400" dirty="0"/>
              <a:t>Next steps</a:t>
            </a:r>
          </a:p>
          <a:p>
            <a:pPr marL="536575" lvl="1"/>
            <a:r>
              <a:rPr lang="en-US" sz="1000" dirty="0"/>
              <a:t> None</a:t>
            </a:r>
            <a:endParaRPr lang="en-US" altLang="zh-CN" sz="1000" dirty="0"/>
          </a:p>
          <a:p>
            <a:pPr lvl="1" indent="0">
              <a:buNone/>
            </a:pPr>
            <a:endParaRPr lang="en-US" altLang="en-US" sz="1000" dirty="0"/>
          </a:p>
        </p:txBody>
      </p:sp>
      <p:graphicFrame>
        <p:nvGraphicFramePr>
          <p:cNvPr id="6" name="Table 5">
            <a:extLst>
              <a:ext uri="{FF2B5EF4-FFF2-40B4-BE49-F238E27FC236}">
                <a16:creationId xmlns:a16="http://schemas.microsoft.com/office/drawing/2014/main" id="{60FF2AD2-080E-4561-8DE4-4C110F1B7FC4}"/>
              </a:ext>
            </a:extLst>
          </p:cNvPr>
          <p:cNvGraphicFramePr>
            <a:graphicFrameLocks noGrp="1"/>
          </p:cNvGraphicFramePr>
          <p:nvPr>
            <p:extLst>
              <p:ext uri="{D42A27DB-BD31-4B8C-83A1-F6EECF244321}">
                <p14:modId xmlns:p14="http://schemas.microsoft.com/office/powerpoint/2010/main" val="3232889624"/>
              </p:ext>
            </p:extLst>
          </p:nvPr>
        </p:nvGraphicFramePr>
        <p:xfrm>
          <a:off x="443548" y="998982"/>
          <a:ext cx="8180388" cy="859633"/>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284618">
                  <a:extLst>
                    <a:ext uri="{9D8B030D-6E8A-4147-A177-3AD203B41FA5}">
                      <a16:colId xmlns:a16="http://schemas.microsoft.com/office/drawing/2014/main" val="20001"/>
                    </a:ext>
                  </a:extLst>
                </a:gridCol>
                <a:gridCol w="882650">
                  <a:extLst>
                    <a:ext uri="{9D8B030D-6E8A-4147-A177-3AD203B41FA5}">
                      <a16:colId xmlns:a16="http://schemas.microsoft.com/office/drawing/2014/main" val="20002"/>
                    </a:ext>
                  </a:extLst>
                </a:gridCol>
                <a:gridCol w="628650">
                  <a:extLst>
                    <a:ext uri="{9D8B030D-6E8A-4147-A177-3AD203B41FA5}">
                      <a16:colId xmlns:a16="http://schemas.microsoft.com/office/drawing/2014/main" val="20003"/>
                    </a:ext>
                  </a:extLst>
                </a:gridCol>
                <a:gridCol w="406400">
                  <a:extLst>
                    <a:ext uri="{9D8B030D-6E8A-4147-A177-3AD203B41FA5}">
                      <a16:colId xmlns:a16="http://schemas.microsoft.com/office/drawing/2014/main" val="20004"/>
                    </a:ext>
                  </a:extLst>
                </a:gridCol>
                <a:gridCol w="609600">
                  <a:extLst>
                    <a:ext uri="{9D8B030D-6E8A-4147-A177-3AD203B41FA5}">
                      <a16:colId xmlns:a16="http://schemas.microsoft.com/office/drawing/2014/main" val="20005"/>
                    </a:ext>
                  </a:extLst>
                </a:gridCol>
                <a:gridCol w="463550">
                  <a:extLst>
                    <a:ext uri="{9D8B030D-6E8A-4147-A177-3AD203B41FA5}">
                      <a16:colId xmlns:a16="http://schemas.microsoft.com/office/drawing/2014/main" val="20006"/>
                    </a:ext>
                  </a:extLst>
                </a:gridCol>
                <a:gridCol w="1416686">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algn="ctr" fontAlgn="t"/>
                      <a:r>
                        <a:rPr lang="en-GB" sz="900" b="0" i="0" u="none" strike="noStrike" kern="1200" dirty="0">
                          <a:solidFill>
                            <a:srgbClr val="000000"/>
                          </a:solidFill>
                          <a:effectLst/>
                          <a:latin typeface="Arial" panose="020B0604020202020204" pitchFamily="34" charset="0"/>
                          <a:ea typeface="+mn-ea"/>
                          <a:cs typeface="+mn-cs"/>
                        </a:rPr>
                        <a:t>950004</a:t>
                      </a:r>
                    </a:p>
                  </a:txBody>
                  <a:tcPr marL="9525" marR="9525" marT="9525" marB="0" anchor="ctr"/>
                </a:tc>
                <a:tc>
                  <a:txBody>
                    <a:bodyPr/>
                    <a:lstStyle/>
                    <a:p>
                      <a:pPr algn="l" fontAlgn="t"/>
                      <a:r>
                        <a:rPr lang="en-GB" sz="1100" b="0" i="1" u="none" strike="noStrike" kern="1200" dirty="0">
                          <a:solidFill>
                            <a:srgbClr val="0000FF"/>
                          </a:solidFill>
                          <a:effectLst/>
                          <a:latin typeface="Arial" panose="020B0604020202020204" pitchFamily="34" charset="0"/>
                          <a:ea typeface="+mn-ea"/>
                          <a:cs typeface="+mn-cs"/>
                        </a:rPr>
                        <a:t>Study on Ambient power-enabled Internet of Things </a:t>
                      </a:r>
                    </a:p>
                  </a:txBody>
                  <a:tcPr marL="9525" marR="9525" marT="9525" marB="0" anchor="ctr"/>
                </a:tc>
                <a:tc>
                  <a:txBody>
                    <a:bodyPr/>
                    <a:lstStyle/>
                    <a:p>
                      <a:pPr marL="0" algn="ctr" defTabSz="914296" rtl="0" eaLnBrk="1" fontAlgn="t" latinLnBrk="0" hangingPunct="1"/>
                      <a:r>
                        <a:rPr lang="en-GB" sz="900" b="0" i="0" u="none" strike="noStrike" kern="1200" dirty="0" err="1">
                          <a:solidFill>
                            <a:srgbClr val="000000"/>
                          </a:solidFill>
                          <a:effectLst/>
                          <a:latin typeface="Arial" panose="020B0604020202020204" pitchFamily="34" charset="0"/>
                          <a:ea typeface="+mn-ea"/>
                          <a:cs typeface="+mn-cs"/>
                        </a:rPr>
                        <a:t>FS_AmbientIoT</a:t>
                      </a:r>
                      <a:endParaRPr lang="en-GB" sz="900" b="0" i="0" u="none" strike="noStrike" kern="1200" dirty="0">
                        <a:solidFill>
                          <a:srgbClr val="000000"/>
                        </a:solidFill>
                        <a:effectLst/>
                        <a:latin typeface="Arial" panose="020B0604020202020204" pitchFamily="34" charset="0"/>
                        <a:ea typeface="+mn-ea"/>
                        <a:cs typeface="+mn-cs"/>
                      </a:endParaRPr>
                    </a:p>
                  </a:txBody>
                  <a:tcPr marL="9525" marR="9525" marT="9525" marB="0" anchor="ctr"/>
                </a:tc>
                <a:tc>
                  <a:txBody>
                    <a:bodyPr/>
                    <a:lstStyle/>
                    <a:p>
                      <a:pPr marL="0" algn="ctr" defTabSz="914296" rtl="0" eaLnBrk="1" fontAlgn="t" latinLnBrk="0" hangingPunct="1"/>
                      <a:r>
                        <a:rPr lang="en-GB" sz="900" b="0" i="0" u="none" strike="noStrike" kern="1200" dirty="0">
                          <a:solidFill>
                            <a:srgbClr val="000000"/>
                          </a:solidFill>
                          <a:effectLst/>
                          <a:latin typeface="Arial" panose="020B0604020202020204" pitchFamily="34" charset="0"/>
                          <a:ea typeface="+mn-ea"/>
                          <a:cs typeface="+mn-cs"/>
                        </a:rPr>
                        <a:t>06/06/2023</a:t>
                      </a:r>
                    </a:p>
                  </a:txBody>
                  <a:tcPr marL="9525" marR="9525" marT="9525" marB="0" anchor="ctr"/>
                </a:tc>
                <a:tc>
                  <a:txBody>
                    <a:bodyPr/>
                    <a:lstStyle/>
                    <a:p>
                      <a:pPr algn="ctr" fontAlgn="t"/>
                      <a:r>
                        <a:rPr lang="en-GB" sz="800" b="0" i="0" u="none" strike="noStrike" dirty="0">
                          <a:solidFill>
                            <a:srgbClr val="000000"/>
                          </a:solidFill>
                          <a:effectLst/>
                          <a:latin typeface="Arial" panose="020B0604020202020204" pitchFamily="34" charset="0"/>
                        </a:rPr>
                        <a:t>95%</a:t>
                      </a:r>
                    </a:p>
                  </a:txBody>
                  <a:tcPr marL="7144" marR="7144" marT="7144" marB="0" anchor="ctr"/>
                </a:tc>
                <a:tc>
                  <a:txBody>
                    <a:bodyPr/>
                    <a:lstStyle/>
                    <a:p>
                      <a:pPr algn="ctr" fontAlgn="t"/>
                      <a:r>
                        <a:rPr lang="en-GB" sz="900" b="0" i="0" u="sng" strike="noStrike" dirty="0">
                          <a:solidFill>
                            <a:srgbClr val="0563C1"/>
                          </a:solidFill>
                          <a:effectLst/>
                          <a:latin typeface="Calibri" panose="020F0502020204030204" pitchFamily="34" charset="0"/>
                          <a:hlinkClick r:id="rId3"/>
                        </a:rPr>
                        <a:t>SP-220085</a:t>
                      </a:r>
                      <a:endParaRPr lang="en-GB" sz="900" b="0" i="0" u="sng" strike="noStrike" dirty="0">
                        <a:solidFill>
                          <a:srgbClr val="0563C1"/>
                        </a:solidFill>
                        <a:effectLst/>
                        <a:latin typeface="Calibri" panose="020F0502020204030204" pitchFamily="34" charset="0"/>
                      </a:endParaRPr>
                    </a:p>
                  </a:txBody>
                  <a:tcPr marL="7144" marR="7144" marT="7144" marB="0" anchor="ctr"/>
                </a:tc>
                <a:tc>
                  <a:txBody>
                    <a:bodyPr/>
                    <a:lstStyle/>
                    <a:p>
                      <a:pPr algn="ctr">
                        <a:lnSpc>
                          <a:spcPct val="107000"/>
                        </a:lnSpc>
                        <a:spcAft>
                          <a:spcPts val="800"/>
                        </a:spcAft>
                      </a:pPr>
                      <a:r>
                        <a:rPr lang="en-GB" sz="900" b="1" kern="1200" dirty="0">
                          <a:solidFill>
                            <a:srgbClr val="FF0000"/>
                          </a:solidFill>
                          <a:latin typeface="+mn-lt"/>
                          <a:ea typeface="+mn-ea"/>
                          <a:cs typeface="+mn-cs"/>
                        </a:rPr>
                        <a:t>100%</a:t>
                      </a:r>
                    </a:p>
                  </a:txBody>
                  <a:tcPr marL="27002" marR="27002" marT="0" marB="0" anchor="ctr"/>
                </a:tc>
                <a:tc>
                  <a:txBody>
                    <a:bodyPr/>
                    <a:lstStyle/>
                    <a:p>
                      <a:pPr algn="ctr" fontAlgn="ctr"/>
                      <a:r>
                        <a:rPr lang="en-US" altLang="zh-CN" sz="800" b="0" i="0" u="none" strike="noStrike" kern="1200" dirty="0">
                          <a:solidFill>
                            <a:srgbClr val="FF0000"/>
                          </a:solidFill>
                          <a:effectLst/>
                          <a:latin typeface="Arial" panose="020B0604020202020204" pitchFamily="34" charset="0"/>
                          <a:ea typeface="+mn-ea"/>
                          <a:cs typeface="+mn-cs"/>
                        </a:rPr>
                        <a:t>-</a:t>
                      </a:r>
                      <a:endParaRPr lang="en-GB" sz="800" b="0" i="0" u="none" strike="noStrike" kern="1200" dirty="0">
                        <a:solidFill>
                          <a:srgbClr val="FF0000"/>
                        </a:solidFill>
                        <a:effectLst/>
                        <a:latin typeface="Arial" panose="020B0604020202020204" pitchFamily="34" charset="0"/>
                        <a:ea typeface="+mn-ea"/>
                        <a:cs typeface="+mn-cs"/>
                      </a:endParaRPr>
                    </a:p>
                  </a:txBody>
                  <a:tcPr marL="9525" marR="9525" marT="9519" marB="0" anchor="ctr"/>
                </a:tc>
                <a:extLst>
                  <a:ext uri="{0D108BD9-81ED-4DB2-BD59-A6C34878D82A}">
                    <a16:rowId xmlns:a16="http://schemas.microsoft.com/office/drawing/2014/main" val="10001"/>
                  </a:ext>
                </a:extLst>
              </a:tr>
              <a:tr h="212604">
                <a:tc>
                  <a:txBody>
                    <a:bodyPr/>
                    <a:lstStyle/>
                    <a:p>
                      <a:pPr algn="ctr" fontAlgn="t"/>
                      <a:r>
                        <a:rPr lang="nl-NL" sz="800" b="0" i="0" u="none" strike="noStrike" kern="1200" dirty="0">
                          <a:solidFill>
                            <a:srgbClr val="000000"/>
                          </a:solidFill>
                          <a:effectLst/>
                          <a:latin typeface="Arial" panose="020B0604020202020204" pitchFamily="34" charset="0"/>
                          <a:ea typeface="+mn-ea"/>
                          <a:cs typeface="+mn-cs"/>
                        </a:rPr>
                        <a:t>1020030</a:t>
                      </a:r>
                      <a:endParaRPr lang="en-GB" sz="800" b="0" i="0" u="none" strike="noStrike" kern="1200" dirty="0">
                        <a:solidFill>
                          <a:srgbClr val="000000"/>
                        </a:solidFill>
                        <a:effectLst/>
                        <a:latin typeface="Arial" panose="020B0604020202020204" pitchFamily="34" charset="0"/>
                        <a:ea typeface="+mn-ea"/>
                        <a:cs typeface="+mn-cs"/>
                      </a:endParaRPr>
                    </a:p>
                  </a:txBody>
                  <a:tcPr marL="9525" marR="9525" marT="9525" marB="0" anchor="ctr"/>
                </a:tc>
                <a:tc>
                  <a:txBody>
                    <a:bodyPr/>
                    <a:lstStyle/>
                    <a:p>
                      <a:pPr algn="l" fontAlgn="t"/>
                      <a:r>
                        <a:rPr lang="en-GB" sz="900" b="1" i="0" u="none" strike="noStrike" kern="1200" dirty="0">
                          <a:solidFill>
                            <a:srgbClr val="0000FF"/>
                          </a:solidFill>
                          <a:effectLst/>
                          <a:latin typeface="Arial" panose="020B0604020202020204" pitchFamily="34" charset="0"/>
                          <a:ea typeface="+mn-ea"/>
                          <a:cs typeface="+mn-cs"/>
                        </a:rPr>
                        <a:t>Ambient power-enabled Internet of Things </a:t>
                      </a:r>
                    </a:p>
                  </a:txBody>
                  <a:tcPr marL="9525" marR="9525" marT="9525" marB="0" anchor="ctr"/>
                </a:tc>
                <a:tc>
                  <a:txBody>
                    <a:bodyPr/>
                    <a:lstStyle/>
                    <a:p>
                      <a:pPr algn="ctr" fontAlgn="t"/>
                      <a:r>
                        <a:rPr lang="en-GB" sz="800" b="0" i="0" u="none" strike="noStrike" kern="1200" dirty="0" err="1">
                          <a:solidFill>
                            <a:srgbClr val="000000"/>
                          </a:solidFill>
                          <a:effectLst/>
                          <a:latin typeface="Arial" panose="020B0604020202020204" pitchFamily="34" charset="0"/>
                          <a:ea typeface="+mn-ea"/>
                          <a:cs typeface="+mn-cs"/>
                        </a:rPr>
                        <a:t>AmbientIoT</a:t>
                      </a:r>
                      <a:endParaRPr lang="en-GB" sz="800" b="0" i="0" u="none" strike="noStrike" kern="1200" dirty="0">
                        <a:solidFill>
                          <a:srgbClr val="000000"/>
                        </a:solidFill>
                        <a:effectLst/>
                        <a:latin typeface="Arial" panose="020B0604020202020204" pitchFamily="34" charset="0"/>
                        <a:ea typeface="+mn-ea"/>
                        <a:cs typeface="+mn-cs"/>
                      </a:endParaRPr>
                    </a:p>
                  </a:txBody>
                  <a:tcPr marL="9525" marR="9525" marT="9525"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12/12/2023</a:t>
                      </a:r>
                    </a:p>
                  </a:txBody>
                  <a:tcPr marL="9525" marR="9525" marT="9525"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a:t>
                      </a:r>
                    </a:p>
                  </a:txBody>
                  <a:tcPr marL="9525" marR="9525" marT="9525" marB="0" anchor="ctr"/>
                </a:tc>
                <a:tc>
                  <a:txBody>
                    <a:bodyPr/>
                    <a:lstStyle/>
                    <a:p>
                      <a:pPr algn="ctr" fontAlgn="t"/>
                      <a:r>
                        <a:rPr lang="en-GB" sz="900" b="0" i="0" u="sng" strike="noStrike" kern="1200" dirty="0">
                          <a:solidFill>
                            <a:srgbClr val="0563C1"/>
                          </a:solidFill>
                          <a:effectLst/>
                          <a:latin typeface="Calibri" panose="020F0502020204030204" pitchFamily="34" charset="0"/>
                          <a:ea typeface="+mn-ea"/>
                          <a:cs typeface="+mn-cs"/>
                          <a:hlinkClick r:id="rId4">
                            <a:extLst>
                              <a:ext uri="{A12FA001-AC4F-418D-AE19-62706E023703}">
                                <ahyp:hlinkClr xmlns:ahyp="http://schemas.microsoft.com/office/drawing/2018/hyperlinkcolor" val="tx"/>
                              </a:ext>
                            </a:extLst>
                          </a:hlinkClick>
                        </a:rPr>
                        <a:t>SP-231403</a:t>
                      </a:r>
                      <a:endParaRPr lang="en-GB" sz="900" b="0" i="0" u="sng" strike="noStrike" kern="1200" dirty="0">
                        <a:solidFill>
                          <a:srgbClr val="0563C1"/>
                        </a:solidFill>
                        <a:effectLst/>
                        <a:latin typeface="Calibri" panose="020F0502020204030204" pitchFamily="34" charset="0"/>
                        <a:ea typeface="+mn-ea"/>
                        <a:cs typeface="+mn-cs"/>
                      </a:endParaRPr>
                    </a:p>
                  </a:txBody>
                  <a:tcPr marL="9525" marR="9525" marT="9525" marB="0" anchor="ctr"/>
                </a:tc>
                <a:tc>
                  <a:txBody>
                    <a:bodyPr/>
                    <a:lstStyle/>
                    <a:p>
                      <a:pPr algn="ctr">
                        <a:lnSpc>
                          <a:spcPct val="107000"/>
                        </a:lnSpc>
                        <a:spcAft>
                          <a:spcPts val="800"/>
                        </a:spcAft>
                      </a:pPr>
                      <a:r>
                        <a:rPr lang="en-GB" sz="900" b="1" kern="1200" dirty="0">
                          <a:solidFill>
                            <a:srgbClr val="FF0000"/>
                          </a:solidFill>
                          <a:latin typeface="+mn-lt"/>
                          <a:ea typeface="+mn-ea"/>
                          <a:cs typeface="+mn-cs"/>
                        </a:rPr>
                        <a:t>95%</a:t>
                      </a:r>
                    </a:p>
                  </a:txBody>
                  <a:tcPr marL="36002" marR="36002" marT="0" marB="0" anchor="ctr"/>
                </a:tc>
                <a:tc>
                  <a:txBody>
                    <a:bodyPr/>
                    <a:lstStyle/>
                    <a:p>
                      <a:pPr algn="ctr" fontAlgn="ctr"/>
                      <a:r>
                        <a:rPr lang="en-US" altLang="zh-CN" sz="800" b="0" i="0" u="none" strike="noStrike" kern="1200" dirty="0">
                          <a:solidFill>
                            <a:srgbClr val="FF0000"/>
                          </a:solidFill>
                          <a:effectLst/>
                          <a:latin typeface="Arial" panose="020B0604020202020204" pitchFamily="34" charset="0"/>
                          <a:ea typeface="+mn-ea"/>
                          <a:cs typeface="+mn-cs"/>
                        </a:rPr>
                        <a:t>New. </a:t>
                      </a:r>
                      <a:br>
                        <a:rPr lang="en-US" altLang="zh-CN" sz="800" b="0" i="0" u="none" strike="noStrike" kern="1200" dirty="0">
                          <a:solidFill>
                            <a:srgbClr val="FF0000"/>
                          </a:solidFill>
                          <a:effectLst/>
                          <a:latin typeface="Arial" panose="020B0604020202020204" pitchFamily="34" charset="0"/>
                          <a:ea typeface="+mn-ea"/>
                          <a:cs typeface="+mn-cs"/>
                        </a:rPr>
                      </a:br>
                      <a:r>
                        <a:rPr lang="en-US" altLang="zh-CN" sz="800" b="0" i="0" u="none" strike="noStrike" kern="1200" dirty="0">
                          <a:solidFill>
                            <a:srgbClr val="FF0000"/>
                          </a:solidFill>
                          <a:effectLst/>
                          <a:latin typeface="Arial" panose="020B0604020202020204" pitchFamily="34" charset="0"/>
                          <a:ea typeface="+mn-ea"/>
                          <a:cs typeface="+mn-cs"/>
                        </a:rPr>
                        <a:t>TS 22.xxx for one-step approval</a:t>
                      </a:r>
                      <a:endParaRPr lang="en-GB" sz="800" b="0" i="0" u="none" strike="noStrike" kern="1200" dirty="0">
                        <a:solidFill>
                          <a:srgbClr val="FF0000"/>
                        </a:solidFill>
                        <a:effectLst/>
                        <a:latin typeface="Arial" panose="020B0604020202020204" pitchFamily="34" charset="0"/>
                        <a:ea typeface="+mn-ea"/>
                        <a:cs typeface="+mn-cs"/>
                      </a:endParaRPr>
                    </a:p>
                  </a:txBody>
                  <a:tcPr marL="9525" marR="9525" marT="9519" marB="0" anchor="ctr"/>
                </a:tc>
                <a:extLst>
                  <a:ext uri="{0D108BD9-81ED-4DB2-BD59-A6C34878D82A}">
                    <a16:rowId xmlns:a16="http://schemas.microsoft.com/office/drawing/2014/main" val="2886756586"/>
                  </a:ext>
                </a:extLst>
              </a:tr>
            </a:tbl>
          </a:graphicData>
        </a:graphic>
      </p:graphicFrame>
    </p:spTree>
    <p:extLst>
      <p:ext uri="{BB962C8B-B14F-4D97-AF65-F5344CB8AC3E}">
        <p14:creationId xmlns:p14="http://schemas.microsoft.com/office/powerpoint/2010/main" val="146494656"/>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238125"/>
            <a:ext cx="6827838" cy="857250"/>
          </a:xfrm>
        </p:spPr>
        <p:txBody>
          <a:bodyPr/>
          <a:lstStyle/>
          <a:p>
            <a:pPr algn="l"/>
            <a:r>
              <a:rPr lang="en-GB" altLang="en-US" b="1" dirty="0"/>
              <a:t>Metaverse</a:t>
            </a:r>
          </a:p>
        </p:txBody>
      </p:sp>
      <p:sp>
        <p:nvSpPr>
          <p:cNvPr id="4" name="Content Placeholder 7">
            <a:extLst>
              <a:ext uri="{FF2B5EF4-FFF2-40B4-BE49-F238E27FC236}">
                <a16:creationId xmlns:a16="http://schemas.microsoft.com/office/drawing/2014/main" id="{359BA68C-406B-079B-B4F4-2126BC3F04A4}"/>
              </a:ext>
            </a:extLst>
          </p:cNvPr>
          <p:cNvSpPr txBox="1">
            <a:spLocks/>
          </p:cNvSpPr>
          <p:nvPr/>
        </p:nvSpPr>
        <p:spPr>
          <a:xfrm>
            <a:off x="347663" y="1805536"/>
            <a:ext cx="8250237" cy="2543175"/>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en-US" altLang="en-US" sz="1400" b="1" i="1" dirty="0">
                <a:solidFill>
                  <a:srgbClr val="FF0000"/>
                </a:solidFill>
                <a:cs typeface="Arial" panose="020B0604020202020204" pitchFamily="34" charset="0"/>
              </a:rPr>
              <a:t>TS 22.156 for information (S1-233188 CP + S1-233258 TS) in SP-231407 (A.I. 6.8.1)</a:t>
            </a:r>
          </a:p>
          <a:p>
            <a:pPr>
              <a:spcBef>
                <a:spcPct val="0"/>
              </a:spcBef>
            </a:pPr>
            <a:r>
              <a:rPr lang="de-DE" altLang="de-DE" sz="1400" dirty="0"/>
              <a:t>Progress since previous SA meeting</a:t>
            </a:r>
            <a:endParaRPr lang="de-DE" altLang="de-DE" sz="800" dirty="0"/>
          </a:p>
          <a:p>
            <a:pPr lvl="1">
              <a:spcBef>
                <a:spcPct val="0"/>
              </a:spcBef>
            </a:pPr>
            <a:r>
              <a:rPr lang="de-DE" altLang="de-DE" sz="1000" dirty="0"/>
              <a:t> FS_Metaverse [CR package in Metaverse- </a:t>
            </a:r>
            <a:r>
              <a:rPr lang="en-US" altLang="en-US" sz="1000" b="1" i="1" dirty="0">
                <a:solidFill>
                  <a:srgbClr val="FF0000"/>
                </a:solidFill>
                <a:cs typeface="Arial" panose="020B0604020202020204" pitchFamily="34" charset="0"/>
              </a:rPr>
              <a:t> SP-231406</a:t>
            </a:r>
            <a:r>
              <a:rPr lang="de-DE" altLang="de-DE" sz="1000" dirty="0"/>
              <a:t>]</a:t>
            </a:r>
            <a:r>
              <a:rPr lang="en-US" sz="1000" dirty="0"/>
              <a:t>	</a:t>
            </a:r>
          </a:p>
          <a:p>
            <a:pPr marL="536575" lvl="1">
              <a:defRPr/>
            </a:pPr>
            <a:r>
              <a:rPr lang="en-GB" sz="1000" dirty="0"/>
              <a:t> </a:t>
            </a:r>
            <a:r>
              <a:rPr lang="en-US" sz="1000" dirty="0"/>
              <a:t>Correction CR to TR 22.856 agreed.</a:t>
            </a:r>
            <a:endParaRPr lang="de-DE" altLang="de-DE" sz="1000" dirty="0"/>
          </a:p>
          <a:p>
            <a:pPr lvl="1">
              <a:spcBef>
                <a:spcPct val="0"/>
              </a:spcBef>
            </a:pPr>
            <a:r>
              <a:rPr lang="de-DE" altLang="de-DE" sz="1000" dirty="0"/>
              <a:t> Metaverse </a:t>
            </a:r>
          </a:p>
          <a:p>
            <a:pPr marL="536575" lvl="1">
              <a:defRPr/>
            </a:pPr>
            <a:r>
              <a:rPr lang="en-US" sz="1000" dirty="0"/>
              <a:t> Add agreed requirements </a:t>
            </a:r>
          </a:p>
          <a:p>
            <a:pPr marL="536575" lvl="1">
              <a:defRPr/>
            </a:pPr>
            <a:r>
              <a:rPr lang="en-US" sz="1000" dirty="0"/>
              <a:t> Add and correct performance KPIs</a:t>
            </a:r>
          </a:p>
          <a:p>
            <a:pPr marL="536575" lvl="1">
              <a:defRPr/>
            </a:pPr>
            <a:r>
              <a:rPr lang="en-US" sz="1000" dirty="0"/>
              <a:t> Add an informative annex on EU Digital Wallet</a:t>
            </a:r>
          </a:p>
          <a:p>
            <a:pPr marL="536575" lvl="1">
              <a:defRPr/>
            </a:pPr>
            <a:r>
              <a:rPr lang="en-US" sz="1000" dirty="0"/>
              <a:t>  Number requirements</a:t>
            </a:r>
          </a:p>
          <a:p>
            <a:pPr marL="536575" lvl="1">
              <a:defRPr/>
            </a:pPr>
            <a:r>
              <a:rPr lang="en-US" sz="1000" dirty="0"/>
              <a:t>  CR to 22.261 to introduce Mobile Metaverse Services </a:t>
            </a:r>
            <a:r>
              <a:rPr lang="de-DE" altLang="de-DE" sz="1000" dirty="0"/>
              <a:t>[CR package in Metaverse- </a:t>
            </a:r>
            <a:r>
              <a:rPr lang="en-US" altLang="en-US" sz="1000" b="1" i="1" dirty="0">
                <a:solidFill>
                  <a:srgbClr val="FF0000"/>
                </a:solidFill>
                <a:cs typeface="Arial" panose="020B0604020202020204" pitchFamily="34" charset="0"/>
              </a:rPr>
              <a:t> SP-231406</a:t>
            </a:r>
            <a:r>
              <a:rPr lang="de-DE" altLang="de-DE" sz="1000" dirty="0"/>
              <a:t>]</a:t>
            </a:r>
            <a:endParaRPr lang="en-US" sz="1000" dirty="0"/>
          </a:p>
          <a:p>
            <a:pPr marL="536575" lvl="1">
              <a:defRPr/>
            </a:pPr>
            <a:endParaRPr lang="en-US" altLang="zh-CN" sz="500" dirty="0"/>
          </a:p>
          <a:p>
            <a:pPr>
              <a:spcBef>
                <a:spcPct val="0"/>
              </a:spcBef>
            </a:pPr>
            <a:r>
              <a:rPr lang="en-GB" altLang="en-US" sz="1400" dirty="0"/>
              <a:t>Impacts and dependencies on other WGs: none identified</a:t>
            </a:r>
            <a:endParaRPr lang="en-US" altLang="en-US" sz="1400" dirty="0"/>
          </a:p>
          <a:p>
            <a:pPr>
              <a:spcBef>
                <a:spcPct val="0"/>
              </a:spcBef>
            </a:pPr>
            <a:r>
              <a:rPr lang="de-DE" altLang="en-US" sz="1400" dirty="0"/>
              <a:t>Next steps</a:t>
            </a:r>
          </a:p>
          <a:p>
            <a:pPr marL="536575" lvl="1"/>
            <a:r>
              <a:rPr lang="en-US" sz="1000" dirty="0"/>
              <a:t> None </a:t>
            </a:r>
          </a:p>
          <a:p>
            <a:pPr lvl="1" indent="0">
              <a:buNone/>
            </a:pPr>
            <a:endParaRPr lang="en-US" altLang="en-US" sz="1000" dirty="0"/>
          </a:p>
        </p:txBody>
      </p:sp>
      <p:graphicFrame>
        <p:nvGraphicFramePr>
          <p:cNvPr id="2" name="Table 1">
            <a:extLst>
              <a:ext uri="{FF2B5EF4-FFF2-40B4-BE49-F238E27FC236}">
                <a16:creationId xmlns:a16="http://schemas.microsoft.com/office/drawing/2014/main" id="{6888D463-925C-D497-C61C-C47CE2400DB6}"/>
              </a:ext>
            </a:extLst>
          </p:cNvPr>
          <p:cNvGraphicFramePr>
            <a:graphicFrameLocks noGrp="1"/>
          </p:cNvGraphicFramePr>
          <p:nvPr>
            <p:extLst>
              <p:ext uri="{D42A27DB-BD31-4B8C-83A1-F6EECF244321}">
                <p14:modId xmlns:p14="http://schemas.microsoft.com/office/powerpoint/2010/main" val="3867249279"/>
              </p:ext>
            </p:extLst>
          </p:nvPr>
        </p:nvGraphicFramePr>
        <p:xfrm>
          <a:off x="443548" y="998982"/>
          <a:ext cx="8180388" cy="676759"/>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183018">
                  <a:extLst>
                    <a:ext uri="{9D8B030D-6E8A-4147-A177-3AD203B41FA5}">
                      <a16:colId xmlns:a16="http://schemas.microsoft.com/office/drawing/2014/main" val="20001"/>
                    </a:ext>
                  </a:extLst>
                </a:gridCol>
                <a:gridCol w="823977">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algn="ctr" fontAlgn="t"/>
                      <a:r>
                        <a:rPr lang="en-GB" sz="900" b="0" i="0" u="none" strike="noStrike" dirty="0">
                          <a:solidFill>
                            <a:srgbClr val="000000"/>
                          </a:solidFill>
                          <a:effectLst/>
                          <a:latin typeface="Arial" panose="020B0604020202020204" pitchFamily="34" charset="0"/>
                        </a:rPr>
                        <a:t>950005</a:t>
                      </a:r>
                    </a:p>
                  </a:txBody>
                  <a:tcPr marL="9525" marR="9525" marT="9525" marB="0" anchor="ctr"/>
                </a:tc>
                <a:tc>
                  <a:txBody>
                    <a:bodyPr/>
                    <a:lstStyle/>
                    <a:p>
                      <a:pPr algn="l" fontAlgn="t"/>
                      <a:r>
                        <a:rPr lang="en-GB" sz="1200" b="0" i="1" u="none" strike="noStrike" kern="1200" dirty="0">
                          <a:solidFill>
                            <a:srgbClr val="0000FF"/>
                          </a:solidFill>
                          <a:effectLst/>
                          <a:latin typeface="Arial" panose="020B0604020202020204" pitchFamily="34" charset="0"/>
                          <a:ea typeface="+mn-ea"/>
                          <a:cs typeface="+mn-cs"/>
                        </a:rPr>
                        <a:t>Study on Localized Mobile Metaverse Services </a:t>
                      </a:r>
                    </a:p>
                  </a:txBody>
                  <a:tcPr marL="9525" marR="9525" marT="9525" marB="0" anchor="ctr"/>
                </a:tc>
                <a:tc>
                  <a:txBody>
                    <a:bodyPr/>
                    <a:lstStyle/>
                    <a:p>
                      <a:pPr algn="ctr" fontAlgn="t"/>
                      <a:r>
                        <a:rPr lang="en-GB" sz="900" b="0" i="0" u="none" strike="noStrike" dirty="0" err="1">
                          <a:solidFill>
                            <a:srgbClr val="000000"/>
                          </a:solidFill>
                          <a:effectLst/>
                          <a:latin typeface="Arial" panose="020B0604020202020204" pitchFamily="34" charset="0"/>
                        </a:rPr>
                        <a:t>FS_Metaverse</a:t>
                      </a:r>
                      <a:endParaRPr lang="en-GB" sz="900" b="0"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rPr>
                        <a:t>03/03/2023</a:t>
                      </a:r>
                    </a:p>
                  </a:txBody>
                  <a:tcPr marL="9525" marR="9525" marT="9525" marB="0" anchor="ctr"/>
                </a:tc>
                <a:tc>
                  <a:txBody>
                    <a:bodyPr/>
                    <a:lstStyle/>
                    <a:p>
                      <a:pPr algn="ctr" fontAlgn="t"/>
                      <a:r>
                        <a:rPr lang="en-GB" sz="800" b="0" i="0" u="none" strike="noStrike" dirty="0">
                          <a:solidFill>
                            <a:srgbClr val="000000"/>
                          </a:solidFill>
                          <a:effectLst/>
                          <a:latin typeface="Arial" panose="020B0604020202020204" pitchFamily="34" charset="0"/>
                        </a:rPr>
                        <a:t>90%</a:t>
                      </a:r>
                    </a:p>
                  </a:txBody>
                  <a:tcPr marL="7144" marR="7144" marT="7144" marB="0" anchor="ctr"/>
                </a:tc>
                <a:tc>
                  <a:txBody>
                    <a:bodyPr/>
                    <a:lstStyle/>
                    <a:p>
                      <a:pPr algn="ctr" fontAlgn="t"/>
                      <a:r>
                        <a:rPr lang="en-GB" sz="900" b="0" i="0" u="sng" strike="noStrike" dirty="0">
                          <a:solidFill>
                            <a:srgbClr val="0563C1"/>
                          </a:solidFill>
                          <a:effectLst/>
                          <a:latin typeface="Calibri" panose="020F0502020204030204" pitchFamily="34" charset="0"/>
                          <a:hlinkClick r:id="rId3"/>
                        </a:rPr>
                        <a:t>SP-220353</a:t>
                      </a:r>
                      <a:endParaRPr lang="en-GB" sz="900" b="0" i="0" u="sng" strike="noStrike" dirty="0">
                        <a:solidFill>
                          <a:srgbClr val="0563C1"/>
                        </a:solidFill>
                        <a:effectLst/>
                        <a:latin typeface="Calibri" panose="020F0502020204030204" pitchFamily="34" charset="0"/>
                      </a:endParaRPr>
                    </a:p>
                  </a:txBody>
                  <a:tcPr marL="7144" marR="7144" marT="7144" marB="0" anchor="ctr"/>
                </a:tc>
                <a:tc>
                  <a:txBody>
                    <a:bodyPr/>
                    <a:lstStyle/>
                    <a:p>
                      <a:pPr algn="ctr">
                        <a:lnSpc>
                          <a:spcPct val="107000"/>
                        </a:lnSpc>
                        <a:spcAft>
                          <a:spcPts val="800"/>
                        </a:spcAft>
                      </a:pPr>
                      <a:r>
                        <a:rPr lang="en-GB" sz="900" b="1" kern="1200" dirty="0">
                          <a:solidFill>
                            <a:srgbClr val="FF0000"/>
                          </a:solidFill>
                          <a:latin typeface="+mn-lt"/>
                          <a:ea typeface="+mn-ea"/>
                          <a:cs typeface="+mn-cs"/>
                        </a:rPr>
                        <a:t>100%</a:t>
                      </a:r>
                    </a:p>
                  </a:txBody>
                  <a:tcPr marL="27002" marR="27002" marT="0" marB="0" anchor="ctr"/>
                </a:tc>
                <a:tc>
                  <a:txBody>
                    <a:bodyPr/>
                    <a:lstStyle/>
                    <a:p>
                      <a:pPr algn="ctr" fontAlgn="ctr"/>
                      <a:r>
                        <a:rPr lang="nb-NO" sz="800" b="0" i="0" u="none" strike="noStrike" kern="1200" dirty="0">
                          <a:solidFill>
                            <a:srgbClr val="FF0000"/>
                          </a:solidFill>
                          <a:effectLst/>
                          <a:latin typeface="Arial" panose="020B0604020202020204" pitchFamily="34" charset="0"/>
                          <a:ea typeface="+mn-ea"/>
                          <a:cs typeface="+mn-cs"/>
                        </a:rPr>
                        <a:t>TR 22.856 approved at SA#100</a:t>
                      </a:r>
                    </a:p>
                  </a:txBody>
                  <a:tcPr marL="9525" marR="9525" marT="9519" marB="0" anchor="ctr"/>
                </a:tc>
                <a:extLst>
                  <a:ext uri="{0D108BD9-81ED-4DB2-BD59-A6C34878D82A}">
                    <a16:rowId xmlns:a16="http://schemas.microsoft.com/office/drawing/2014/main" val="10001"/>
                  </a:ext>
                </a:extLst>
              </a:tr>
              <a:tr h="180364">
                <a:tc>
                  <a:txBody>
                    <a:bodyPr/>
                    <a:lstStyle/>
                    <a:p>
                      <a:pPr algn="ctr" fontAlgn="t"/>
                      <a:r>
                        <a:rPr lang="en-GB" sz="900" b="0" i="0" u="none" strike="noStrike" dirty="0">
                          <a:solidFill>
                            <a:srgbClr val="000000"/>
                          </a:solidFill>
                          <a:effectLst/>
                          <a:latin typeface="Arial" panose="020B0604020202020204" pitchFamily="34" charset="0"/>
                        </a:rPr>
                        <a:t>1000028</a:t>
                      </a:r>
                    </a:p>
                  </a:txBody>
                  <a:tcPr marL="9525" marR="9525" marT="9525" marB="0" anchor="ctr"/>
                </a:tc>
                <a:tc>
                  <a:txBody>
                    <a:bodyPr/>
                    <a:lstStyle/>
                    <a:p>
                      <a:pPr algn="l" fontAlgn="t"/>
                      <a:r>
                        <a:rPr lang="en-GB" sz="1200" b="0" i="1" u="none" strike="noStrike" kern="1200" dirty="0">
                          <a:solidFill>
                            <a:srgbClr val="0000FF"/>
                          </a:solidFill>
                          <a:effectLst/>
                          <a:latin typeface="Arial" panose="020B0604020202020204" pitchFamily="34" charset="0"/>
                          <a:ea typeface="+mn-ea"/>
                          <a:cs typeface="+mn-cs"/>
                        </a:rPr>
                        <a:t>Localized Mobile Metaverse Services </a:t>
                      </a:r>
                    </a:p>
                  </a:txBody>
                  <a:tcPr marL="9525" marR="9525" marT="9525" marB="0" anchor="ctr"/>
                </a:tc>
                <a:tc>
                  <a:txBody>
                    <a:bodyPr/>
                    <a:lstStyle/>
                    <a:p>
                      <a:pPr algn="ctr" fontAlgn="t"/>
                      <a:r>
                        <a:rPr lang="en-GB" sz="900" b="0" i="0" u="none" strike="noStrike" kern="1200" dirty="0">
                          <a:solidFill>
                            <a:srgbClr val="000000"/>
                          </a:solidFill>
                          <a:effectLst/>
                          <a:latin typeface="Arial" panose="020B0604020202020204" pitchFamily="34" charset="0"/>
                          <a:ea typeface="+mn-ea"/>
                          <a:cs typeface="+mn-cs"/>
                        </a:rPr>
                        <a:t>Metaverse</a:t>
                      </a:r>
                    </a:p>
                  </a:txBody>
                  <a:tcPr marL="9525" marR="9525" marT="9525" marB="0" anchor="ctr"/>
                </a:tc>
                <a:tc>
                  <a:txBody>
                    <a:bodyPr/>
                    <a:lstStyle/>
                    <a:p>
                      <a:pPr algn="ctr" fontAlgn="t"/>
                      <a:r>
                        <a:rPr lang="en-GB" sz="900" b="0" i="0" u="none" strike="noStrike" kern="1200" dirty="0">
                          <a:solidFill>
                            <a:srgbClr val="000000"/>
                          </a:solidFill>
                          <a:effectLst/>
                          <a:latin typeface="Arial" panose="020B0604020202020204" pitchFamily="34" charset="0"/>
                          <a:ea typeface="+mn-ea"/>
                          <a:cs typeface="+mn-cs"/>
                        </a:rPr>
                        <a:t>12/12/2023</a:t>
                      </a:r>
                    </a:p>
                  </a:txBody>
                  <a:tcPr marL="9525" marR="9525" marT="9525" marB="0" anchor="ctr"/>
                </a:tc>
                <a:tc>
                  <a:txBody>
                    <a:bodyPr/>
                    <a:lstStyle/>
                    <a:p>
                      <a:pPr algn="ctr" fontAlgn="t"/>
                      <a:r>
                        <a:rPr lang="en-GB" sz="800" b="0" i="0" u="none" strike="noStrike" dirty="0">
                          <a:solidFill>
                            <a:srgbClr val="000000"/>
                          </a:solidFill>
                          <a:effectLst/>
                          <a:latin typeface="Arial" panose="020B0604020202020204" pitchFamily="34" charset="0"/>
                        </a:rPr>
                        <a:t>80%</a:t>
                      </a:r>
                    </a:p>
                  </a:txBody>
                  <a:tcPr marL="7144" marR="7144" marT="7144" marB="0" anchor="ctr"/>
                </a:tc>
                <a:tc>
                  <a:txBody>
                    <a:bodyPr/>
                    <a:lstStyle/>
                    <a:p>
                      <a:pPr algn="ctr" fontAlgn="t"/>
                      <a:r>
                        <a:rPr lang="en-GB" sz="900" b="0" i="0" u="none" strike="noStrike" dirty="0">
                          <a:solidFill>
                            <a:srgbClr val="0563C1"/>
                          </a:solidFill>
                          <a:effectLst/>
                          <a:latin typeface="Calibri" panose="020F0502020204030204" pitchFamily="34" charset="0"/>
                        </a:rPr>
                        <a:t>SP-230509</a:t>
                      </a:r>
                      <a:endParaRPr lang="en-GB" sz="900" b="0" i="0" u="sng" strike="noStrike" dirty="0">
                        <a:solidFill>
                          <a:srgbClr val="0563C1"/>
                        </a:solidFill>
                        <a:effectLst/>
                        <a:latin typeface="Calibri" panose="020F0502020204030204" pitchFamily="34" charset="0"/>
                      </a:endParaRPr>
                    </a:p>
                  </a:txBody>
                  <a:tcPr marL="7144" marR="7144" marT="7144" marB="0" anchor="ctr"/>
                </a:tc>
                <a:tc>
                  <a:txBody>
                    <a:bodyPr/>
                    <a:lstStyle/>
                    <a:p>
                      <a:pPr algn="ctr">
                        <a:lnSpc>
                          <a:spcPct val="107000"/>
                        </a:lnSpc>
                        <a:spcAft>
                          <a:spcPts val="800"/>
                        </a:spcAft>
                      </a:pPr>
                      <a:r>
                        <a:rPr lang="en-GB" sz="900" b="1" kern="1200" dirty="0">
                          <a:solidFill>
                            <a:srgbClr val="FF0000"/>
                          </a:solidFill>
                          <a:latin typeface="+mn-lt"/>
                          <a:ea typeface="+mn-ea"/>
                          <a:cs typeface="+mn-cs"/>
                        </a:rPr>
                        <a:t>100%</a:t>
                      </a:r>
                    </a:p>
                  </a:txBody>
                  <a:tcPr marL="27002" marR="27002" marT="0" marB="0" anchor="ctr"/>
                </a:tc>
                <a:tc>
                  <a:txBody>
                    <a:bodyPr/>
                    <a:lstStyle/>
                    <a:p>
                      <a:pPr algn="ctr" fontAlgn="ctr"/>
                      <a:r>
                        <a:rPr lang="nb-NO" sz="800" b="0" i="0" u="none" strike="noStrike" kern="1200" dirty="0">
                          <a:solidFill>
                            <a:srgbClr val="FF0000"/>
                          </a:solidFill>
                          <a:effectLst/>
                          <a:latin typeface="Arial" panose="020B0604020202020204" pitchFamily="34" charset="0"/>
                          <a:ea typeface="+mn-ea"/>
                          <a:cs typeface="+mn-cs"/>
                        </a:rPr>
                        <a:t>TS 22.156 for approval</a:t>
                      </a:r>
                      <a:endParaRPr lang="en-GB" sz="800" b="0" i="0" u="none" strike="noStrike" kern="1200" dirty="0">
                        <a:solidFill>
                          <a:srgbClr val="FF0000"/>
                        </a:solidFill>
                        <a:effectLst/>
                        <a:latin typeface="Arial" panose="020B0604020202020204" pitchFamily="34" charset="0"/>
                        <a:ea typeface="+mn-ea"/>
                        <a:cs typeface="+mn-cs"/>
                      </a:endParaRPr>
                    </a:p>
                  </a:txBody>
                  <a:tcPr marL="9525" marR="9525" marT="9519" marB="0" anchor="ctr"/>
                </a:tc>
                <a:extLst>
                  <a:ext uri="{0D108BD9-81ED-4DB2-BD59-A6C34878D82A}">
                    <a16:rowId xmlns:a16="http://schemas.microsoft.com/office/drawing/2014/main" val="2886756586"/>
                  </a:ext>
                </a:extLst>
              </a:tr>
            </a:tbl>
          </a:graphicData>
        </a:graphic>
      </p:graphicFrame>
    </p:spTree>
    <p:extLst>
      <p:ext uri="{BB962C8B-B14F-4D97-AF65-F5344CB8AC3E}">
        <p14:creationId xmlns:p14="http://schemas.microsoft.com/office/powerpoint/2010/main" val="1571988760"/>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7155E8-9FA3-7C8D-241B-7BA9E410B38F}"/>
              </a:ext>
            </a:extLst>
          </p:cNvPr>
          <p:cNvSpPr>
            <a:spLocks noGrp="1"/>
          </p:cNvSpPr>
          <p:nvPr>
            <p:ph type="ctrTitle"/>
          </p:nvPr>
        </p:nvSpPr>
        <p:spPr>
          <a:xfrm>
            <a:off x="722313" y="1927226"/>
            <a:ext cx="7772400" cy="1101725"/>
          </a:xfrm>
        </p:spPr>
        <p:txBody>
          <a:bodyPr>
            <a:normAutofit fontScale="92500"/>
          </a:bodyPr>
          <a:lstStyle/>
          <a:p>
            <a:pPr>
              <a:defRPr/>
            </a:pPr>
            <a:r>
              <a:rPr lang="en-GB" sz="4050" b="1" i="1" dirty="0">
                <a:effectLst>
                  <a:outerShdw blurRad="38100" dist="38100" dir="2700000" algn="tl">
                    <a:srgbClr val="C0C0C0"/>
                  </a:outerShdw>
                </a:effectLst>
                <a:ea typeface="ＭＳ Ｐゴシック" charset="0"/>
              </a:rPr>
              <a:t>Short Summary</a:t>
            </a:r>
          </a:p>
        </p:txBody>
      </p:sp>
    </p:spTree>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238125"/>
            <a:ext cx="6827838" cy="857250"/>
          </a:xfrm>
        </p:spPr>
        <p:txBody>
          <a:bodyPr/>
          <a:lstStyle/>
          <a:p>
            <a:pPr algn="l"/>
            <a:r>
              <a:rPr lang="en-GB" altLang="en-US" b="1" dirty="0"/>
              <a:t>FRMCS</a:t>
            </a:r>
          </a:p>
        </p:txBody>
      </p:sp>
      <p:sp>
        <p:nvSpPr>
          <p:cNvPr id="4" name="Content Placeholder 7">
            <a:extLst>
              <a:ext uri="{FF2B5EF4-FFF2-40B4-BE49-F238E27FC236}">
                <a16:creationId xmlns:a16="http://schemas.microsoft.com/office/drawing/2014/main" id="{359BA68C-406B-079B-B4F4-2126BC3F04A4}"/>
              </a:ext>
            </a:extLst>
          </p:cNvPr>
          <p:cNvSpPr txBox="1">
            <a:spLocks/>
          </p:cNvSpPr>
          <p:nvPr/>
        </p:nvSpPr>
        <p:spPr>
          <a:xfrm>
            <a:off x="347663" y="1805536"/>
            <a:ext cx="8250237" cy="2543175"/>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400" dirty="0"/>
              <a:t>Progress since previous SA meeting [CR packages in Railway - </a:t>
            </a:r>
            <a:r>
              <a:rPr lang="de-DE" altLang="de-DE" sz="1400" b="1" i="1" dirty="0">
                <a:solidFill>
                  <a:srgbClr val="FF0000"/>
                </a:solidFill>
              </a:rPr>
              <a:t>SP-231395</a:t>
            </a:r>
            <a:r>
              <a:rPr lang="de-DE" altLang="de-DE" sz="1400" dirty="0"/>
              <a:t>] </a:t>
            </a:r>
            <a:endParaRPr lang="de-DE" altLang="de-DE" sz="1000" dirty="0"/>
          </a:p>
          <a:p>
            <a:pPr lvl="1">
              <a:spcBef>
                <a:spcPct val="0"/>
              </a:spcBef>
            </a:pPr>
            <a:r>
              <a:rPr lang="de-DE" altLang="de-DE" sz="1000" dirty="0"/>
              <a:t>FS_FRMCS </a:t>
            </a:r>
            <a:endParaRPr lang="de-DE" altLang="de-DE" sz="1000" dirty="0">
              <a:highlight>
                <a:srgbClr val="FFFF00"/>
              </a:highlight>
            </a:endParaRPr>
          </a:p>
          <a:p>
            <a:pPr marL="627063" lvl="1" indent="-88900">
              <a:defRPr/>
            </a:pPr>
            <a:r>
              <a:rPr lang="en-US" sz="1000" dirty="0"/>
              <a:t>TR22.989: CR discussed about the gap analysis of the use case ‘Merging two Ad hoc Group Emergency alerts’. This topic is just introduced during this meeting to be further studied in R20. Functional clarifications are needed.	</a:t>
            </a:r>
            <a:endParaRPr lang="de-DE" altLang="de-DE" sz="1000" dirty="0"/>
          </a:p>
          <a:p>
            <a:pPr lvl="1">
              <a:spcBef>
                <a:spcPct val="0"/>
              </a:spcBef>
            </a:pPr>
            <a:r>
              <a:rPr lang="de-DE" altLang="de-DE" sz="1000" dirty="0"/>
              <a:t> FRMCS </a:t>
            </a:r>
            <a:endParaRPr lang="de-DE" altLang="de-DE" sz="1000" dirty="0">
              <a:highlight>
                <a:srgbClr val="FFFF00"/>
              </a:highlight>
            </a:endParaRPr>
          </a:p>
          <a:p>
            <a:pPr marL="536575" lvl="1">
              <a:defRPr/>
            </a:pPr>
            <a:r>
              <a:rPr lang="en-GB" sz="1000" dirty="0"/>
              <a:t> </a:t>
            </a:r>
            <a:r>
              <a:rPr lang="en-US" sz="1000" dirty="0"/>
              <a:t>Requirements are added for Ad hoc Group Communications and Ad hoc Group Emergency Alert on: a) addition of reason for denial to initiate the alert/communication b) termination method c)monitoring by the MCX system of application of the predefined criterion to the participants</a:t>
            </a:r>
          </a:p>
          <a:p>
            <a:pPr marL="536575" lvl="1">
              <a:defRPr/>
            </a:pPr>
            <a:r>
              <a:rPr lang="en-US" sz="1000" dirty="0"/>
              <a:t> Multi-talker control: modification of priorities of the participants by authorized users</a:t>
            </a:r>
          </a:p>
          <a:p>
            <a:pPr marL="536575" lvl="1">
              <a:defRPr/>
            </a:pPr>
            <a:endParaRPr lang="en-US" altLang="zh-CN" sz="500" dirty="0"/>
          </a:p>
          <a:p>
            <a:pPr>
              <a:spcBef>
                <a:spcPct val="0"/>
              </a:spcBef>
            </a:pPr>
            <a:r>
              <a:rPr lang="en-GB" altLang="en-US" sz="1400" dirty="0"/>
              <a:t>Impacts and dependencies on other WGs: none identified</a:t>
            </a:r>
            <a:endParaRPr lang="en-US" altLang="en-US" sz="1400" dirty="0"/>
          </a:p>
          <a:p>
            <a:pPr>
              <a:spcBef>
                <a:spcPct val="0"/>
              </a:spcBef>
            </a:pPr>
            <a:r>
              <a:rPr lang="de-DE" altLang="en-US" sz="1400" dirty="0"/>
              <a:t>Next steps</a:t>
            </a:r>
          </a:p>
          <a:p>
            <a:pPr marL="536575" lvl="1"/>
            <a:r>
              <a:rPr lang="en-US" sz="1000" dirty="0"/>
              <a:t> None</a:t>
            </a:r>
          </a:p>
          <a:p>
            <a:pPr marL="536575" lvl="1" indent="0">
              <a:buNone/>
            </a:pPr>
            <a:r>
              <a:rPr lang="en-US" sz="800" dirty="0"/>
              <a:t> </a:t>
            </a:r>
          </a:p>
          <a:p>
            <a:pPr lvl="1" indent="0">
              <a:buNone/>
            </a:pPr>
            <a:endParaRPr lang="en-US" altLang="en-US" sz="1000" dirty="0"/>
          </a:p>
        </p:txBody>
      </p:sp>
      <p:graphicFrame>
        <p:nvGraphicFramePr>
          <p:cNvPr id="2" name="Table 1">
            <a:extLst>
              <a:ext uri="{FF2B5EF4-FFF2-40B4-BE49-F238E27FC236}">
                <a16:creationId xmlns:a16="http://schemas.microsoft.com/office/drawing/2014/main" id="{6888D463-925C-D497-C61C-C47CE2400DB6}"/>
              </a:ext>
            </a:extLst>
          </p:cNvPr>
          <p:cNvGraphicFramePr>
            <a:graphicFrameLocks noGrp="1"/>
          </p:cNvGraphicFramePr>
          <p:nvPr>
            <p:extLst>
              <p:ext uri="{D42A27DB-BD31-4B8C-83A1-F6EECF244321}">
                <p14:modId xmlns:p14="http://schemas.microsoft.com/office/powerpoint/2010/main" val="2433659902"/>
              </p:ext>
            </p:extLst>
          </p:nvPr>
        </p:nvGraphicFramePr>
        <p:xfrm>
          <a:off x="443548" y="998983"/>
          <a:ext cx="8180388" cy="759967"/>
        </p:xfrm>
        <a:graphic>
          <a:graphicData uri="http://schemas.openxmlformats.org/drawingml/2006/table">
            <a:tbl>
              <a:tblPr firstRow="1" firstCol="1" bandRow="1">
                <a:tableStyleId>{F5AB1C69-6EDB-4FF4-983F-18BD219EF322}</a:tableStyleId>
              </a:tblPr>
              <a:tblGrid>
                <a:gridCol w="515302">
                  <a:extLst>
                    <a:ext uri="{9D8B030D-6E8A-4147-A177-3AD203B41FA5}">
                      <a16:colId xmlns:a16="http://schemas.microsoft.com/office/drawing/2014/main" val="20000"/>
                    </a:ext>
                  </a:extLst>
                </a:gridCol>
                <a:gridCol w="3091331">
                  <a:extLst>
                    <a:ext uri="{9D8B030D-6E8A-4147-A177-3AD203B41FA5}">
                      <a16:colId xmlns:a16="http://schemas.microsoft.com/office/drawing/2014/main" val="20001"/>
                    </a:ext>
                  </a:extLst>
                </a:gridCol>
                <a:gridCol w="934569">
                  <a:extLst>
                    <a:ext uri="{9D8B030D-6E8A-4147-A177-3AD203B41FA5}">
                      <a16:colId xmlns:a16="http://schemas.microsoft.com/office/drawing/2014/main" val="20002"/>
                    </a:ext>
                  </a:extLst>
                </a:gridCol>
                <a:gridCol w="666750">
                  <a:extLst>
                    <a:ext uri="{9D8B030D-6E8A-4147-A177-3AD203B41FA5}">
                      <a16:colId xmlns:a16="http://schemas.microsoft.com/office/drawing/2014/main" val="20003"/>
                    </a:ext>
                  </a:extLst>
                </a:gridCol>
                <a:gridCol w="389490">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318146">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a:t>
                      </a:r>
                      <a:r>
                        <a:rPr lang="en-GB" sz="700" dirty="0"/>
                        <a:t>(dd/mm/</a:t>
                      </a:r>
                      <a:r>
                        <a:rPr lang="en-GB" sz="700" dirty="0" err="1"/>
                        <a:t>yyyy</a:t>
                      </a:r>
                      <a:r>
                        <a:rPr lang="en-GB" sz="700" dirty="0"/>
                        <a:t>)</a:t>
                      </a:r>
                      <a:endParaRPr lang="en-GB" sz="900" dirty="0"/>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59814">
                <a:tc>
                  <a:txBody>
                    <a:bodyPr/>
                    <a:lstStyle/>
                    <a:p>
                      <a:pPr algn="ctr" fontAlgn="b"/>
                      <a:r>
                        <a:rPr lang="en-GB" sz="900" b="0" i="0" u="none" strike="noStrike" kern="1200" dirty="0">
                          <a:solidFill>
                            <a:srgbClr val="000000"/>
                          </a:solidFill>
                          <a:effectLst/>
                          <a:latin typeface="Arial" panose="020B0604020202020204" pitchFamily="34" charset="0"/>
                          <a:ea typeface="+mn-ea"/>
                          <a:cs typeface="+mn-cs"/>
                        </a:rPr>
                        <a:t>95007</a:t>
                      </a:r>
                    </a:p>
                  </a:txBody>
                  <a:tcPr marL="9525" marR="9525" marT="9519" marB="0"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000" b="0" i="1" u="none" strike="noStrike" dirty="0">
                          <a:solidFill>
                            <a:srgbClr val="0000FF"/>
                          </a:solidFill>
                          <a:effectLst/>
                          <a:latin typeface="Arial" panose="020B0604020202020204" pitchFamily="34" charset="0"/>
                        </a:rPr>
                        <a:t> Study on FRMCS Phase 5</a:t>
                      </a:r>
                    </a:p>
                  </a:txBody>
                  <a:tcPr marL="9525" marR="9525" marT="9519" marB="0" anchor="ctr"/>
                </a:tc>
                <a:tc>
                  <a:txBody>
                    <a:bodyPr/>
                    <a:lstStyle/>
                    <a:p>
                      <a:pPr algn="l" fontAlgn="b"/>
                      <a:r>
                        <a:rPr lang="en-GB" sz="900" b="0" i="0" u="none" strike="noStrike" kern="1200" dirty="0">
                          <a:solidFill>
                            <a:srgbClr val="000000"/>
                          </a:solidFill>
                          <a:effectLst/>
                          <a:latin typeface="Arial" panose="020B0604020202020204" pitchFamily="34" charset="0"/>
                          <a:ea typeface="+mn-ea"/>
                          <a:cs typeface="+mn-cs"/>
                        </a:rPr>
                        <a:t>FS_FRMCS_Ph5</a:t>
                      </a:r>
                    </a:p>
                  </a:txBody>
                  <a:tcPr marL="9525" marR="9525" marT="9519" marB="0" anchor="ctr"/>
                </a:tc>
                <a:tc>
                  <a:txBody>
                    <a:bodyPr/>
                    <a:lstStyle/>
                    <a:p>
                      <a:pPr algn="ctr" fontAlgn="t"/>
                      <a:r>
                        <a:rPr lang="en-GB" sz="900" b="0" i="0" u="none" strike="noStrike" kern="1200" dirty="0">
                          <a:solidFill>
                            <a:srgbClr val="000000"/>
                          </a:solidFill>
                          <a:effectLst/>
                          <a:latin typeface="Arial" panose="020B0604020202020204" pitchFamily="34" charset="0"/>
                          <a:ea typeface="+mn-ea"/>
                          <a:cs typeface="+mn-cs"/>
                        </a:rPr>
                        <a:t>12/12/2023</a:t>
                      </a:r>
                    </a:p>
                  </a:txBody>
                  <a:tcPr marL="9525" marR="9525" marT="9525" marB="0" anchor="ctr"/>
                </a:tc>
                <a:tc>
                  <a:txBody>
                    <a:bodyPr/>
                    <a:lstStyle/>
                    <a:p>
                      <a:pPr algn="ctr">
                        <a:lnSpc>
                          <a:spcPct val="107000"/>
                        </a:lnSpc>
                        <a:spcAft>
                          <a:spcPts val="800"/>
                        </a:spcAft>
                      </a:pPr>
                      <a:r>
                        <a:rPr lang="en-GB" sz="900" b="0" i="0" u="none" strike="noStrike" kern="1200" dirty="0">
                          <a:solidFill>
                            <a:srgbClr val="000000"/>
                          </a:solidFill>
                          <a:effectLst/>
                          <a:latin typeface="Arial" panose="020B0604020202020204" pitchFamily="34" charset="0"/>
                          <a:ea typeface="+mn-ea"/>
                          <a:cs typeface="+mn-cs"/>
                        </a:rPr>
                        <a:t>90%</a:t>
                      </a:r>
                    </a:p>
                  </a:txBody>
                  <a:tcPr marL="27002" marR="27002" marT="0" marB="0" anchor="ctr"/>
                </a:tc>
                <a:tc>
                  <a:txBody>
                    <a:bodyPr/>
                    <a:lstStyle/>
                    <a:p>
                      <a:pPr algn="ctr" fontAlgn="t"/>
                      <a:r>
                        <a:rPr lang="en-GB" sz="900" b="0" i="0" u="sng" strike="noStrike" kern="1200" dirty="0">
                          <a:solidFill>
                            <a:srgbClr val="0563C1"/>
                          </a:solidFill>
                          <a:effectLst/>
                          <a:latin typeface="Calibri" panose="020F0502020204030204" pitchFamily="34" charset="0"/>
                          <a:ea typeface="+mn-ea"/>
                          <a:cs typeface="+mn-cs"/>
                          <a:hlinkClick r:id="rId3">
                            <a:extLst>
                              <a:ext uri="{A12FA001-AC4F-418D-AE19-62706E023703}">
                                <ahyp:hlinkClr xmlns:ahyp="http://schemas.microsoft.com/office/drawing/2018/hyperlinkcolor" val="tx"/>
                              </a:ext>
                            </a:extLst>
                          </a:hlinkClick>
                        </a:rPr>
                        <a:t>SP-220437</a:t>
                      </a:r>
                      <a:endParaRPr lang="en-GB" sz="900" b="0" i="0" u="sng" strike="noStrike" kern="1200" dirty="0">
                        <a:solidFill>
                          <a:srgbClr val="0563C1"/>
                        </a:solidFill>
                        <a:effectLst/>
                        <a:latin typeface="Calibri" panose="020F0502020204030204" pitchFamily="34" charset="0"/>
                        <a:ea typeface="+mn-ea"/>
                        <a:cs typeface="+mn-cs"/>
                      </a:endParaRPr>
                    </a:p>
                  </a:txBody>
                  <a:tcPr marL="7144" marR="7144" marT="7144" marB="0" anchor="ctr"/>
                </a:tc>
                <a:tc>
                  <a:txBody>
                    <a:bodyPr/>
                    <a:lstStyle/>
                    <a:p>
                      <a:pPr algn="ctr">
                        <a:lnSpc>
                          <a:spcPct val="107000"/>
                        </a:lnSpc>
                        <a:spcAft>
                          <a:spcPts val="800"/>
                        </a:spcAft>
                      </a:pPr>
                      <a:r>
                        <a:rPr lang="en-GB" sz="1000" dirty="0">
                          <a:solidFill>
                            <a:srgbClr val="FF0000"/>
                          </a:solidFill>
                        </a:rPr>
                        <a:t>100%</a:t>
                      </a:r>
                    </a:p>
                  </a:txBody>
                  <a:tcPr marL="36002" marR="36002" marT="0" marB="0" anchor="ctr"/>
                </a:tc>
                <a:tc>
                  <a:txBody>
                    <a:bodyPr/>
                    <a:lstStyle/>
                    <a:p>
                      <a:pPr algn="r" fontAlgn="b"/>
                      <a:endParaRPr lang="en-GB" sz="1000" b="1" i="0" u="none" strike="noStrike" kern="1200" dirty="0">
                        <a:solidFill>
                          <a:srgbClr val="000000"/>
                        </a:solidFill>
                        <a:effectLst/>
                        <a:latin typeface="Arial" panose="020B0604020202020204" pitchFamily="34" charset="0"/>
                        <a:ea typeface="+mn-ea"/>
                        <a:cs typeface="+mn-cs"/>
                      </a:endParaRPr>
                    </a:p>
                  </a:txBody>
                  <a:tcPr marL="9525" marR="9525" marT="9519" marB="0" anchor="ctr"/>
                </a:tc>
                <a:extLst>
                  <a:ext uri="{0D108BD9-81ED-4DB2-BD59-A6C34878D82A}">
                    <a16:rowId xmlns:a16="http://schemas.microsoft.com/office/drawing/2014/main" val="10001"/>
                  </a:ext>
                </a:extLst>
              </a:tr>
              <a:tr h="182007">
                <a:tc>
                  <a:txBody>
                    <a:bodyPr/>
                    <a:lstStyle/>
                    <a:p>
                      <a:pPr algn="r" fontAlgn="b"/>
                      <a:r>
                        <a:rPr lang="en-GB" sz="900" b="0" i="0" u="none" strike="noStrike" kern="1200" dirty="0">
                          <a:solidFill>
                            <a:srgbClr val="000000"/>
                          </a:solidFill>
                          <a:effectLst/>
                          <a:latin typeface="Arial" panose="020B0604020202020204" pitchFamily="34" charset="0"/>
                          <a:ea typeface="+mn-ea"/>
                          <a:cs typeface="+mn-cs"/>
                        </a:rPr>
                        <a:t>1000031</a:t>
                      </a:r>
                    </a:p>
                  </a:txBody>
                  <a:tcPr marL="9525" marR="9525" marT="9519" marB="0"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000" b="0" i="1" u="none" strike="noStrike" kern="1200" dirty="0">
                          <a:solidFill>
                            <a:srgbClr val="0000FF"/>
                          </a:solidFill>
                          <a:effectLst/>
                          <a:latin typeface="Arial" panose="020B0604020202020204" pitchFamily="34" charset="0"/>
                          <a:ea typeface="+mn-ea"/>
                          <a:cs typeface="+mn-cs"/>
                        </a:rPr>
                        <a:t> FRMCS Phase 5</a:t>
                      </a:r>
                    </a:p>
                  </a:txBody>
                  <a:tcPr marL="9525" marR="9525" marT="9519" marB="0" anchor="ctr"/>
                </a:tc>
                <a:tc>
                  <a:txBody>
                    <a:bodyPr/>
                    <a:lstStyle/>
                    <a:p>
                      <a:pPr marL="0" algn="ctr" defTabSz="914400" rtl="0" eaLnBrk="1" fontAlgn="b" latinLnBrk="0" hangingPunct="1"/>
                      <a:r>
                        <a:rPr lang="en-GB" sz="900" b="0" i="0" u="none" strike="noStrike" kern="1200" dirty="0">
                          <a:solidFill>
                            <a:srgbClr val="000000"/>
                          </a:solidFill>
                          <a:effectLst/>
                          <a:latin typeface="Arial" panose="020B0604020202020204" pitchFamily="34" charset="0"/>
                          <a:ea typeface="+mn-ea"/>
                          <a:cs typeface="+mn-cs"/>
                        </a:rPr>
                        <a:t>FRMCS_Ph5</a:t>
                      </a:r>
                    </a:p>
                  </a:txBody>
                  <a:tcPr marL="9525" marR="9525" marT="9519" marB="0" anchor="ctr"/>
                </a:tc>
                <a:tc>
                  <a:txBody>
                    <a:bodyPr/>
                    <a:lstStyle/>
                    <a:p>
                      <a:pPr marL="0" algn="ctr" defTabSz="914400" rtl="0" eaLnBrk="1" fontAlgn="b" latinLnBrk="0" hangingPunct="1"/>
                      <a:r>
                        <a:rPr lang="en-GB" sz="900" b="0" i="0" u="none" strike="noStrike" kern="1200" dirty="0">
                          <a:solidFill>
                            <a:srgbClr val="000000"/>
                          </a:solidFill>
                          <a:effectLst/>
                          <a:latin typeface="Arial" panose="020B0604020202020204" pitchFamily="34" charset="0"/>
                          <a:ea typeface="+mn-ea"/>
                          <a:cs typeface="+mn-cs"/>
                        </a:rPr>
                        <a:t>12/12/2023</a:t>
                      </a:r>
                    </a:p>
                  </a:txBody>
                  <a:tcPr marL="9525" marR="9525" marT="9525" marB="0"/>
                </a:tc>
                <a:tc>
                  <a:txBody>
                    <a:bodyPr/>
                    <a:lstStyle/>
                    <a:p>
                      <a:pPr algn="ctr">
                        <a:lnSpc>
                          <a:spcPct val="107000"/>
                        </a:lnSpc>
                        <a:spcAft>
                          <a:spcPts val="800"/>
                        </a:spcAft>
                      </a:pPr>
                      <a:r>
                        <a:rPr lang="en-GB" sz="900" b="0" i="0" u="none" strike="noStrike" kern="1200" dirty="0">
                          <a:solidFill>
                            <a:srgbClr val="000000"/>
                          </a:solidFill>
                          <a:effectLst/>
                          <a:latin typeface="Arial" panose="020B0604020202020204" pitchFamily="34" charset="0"/>
                          <a:ea typeface="+mn-ea"/>
                          <a:cs typeface="+mn-cs"/>
                        </a:rPr>
                        <a:t>50%</a:t>
                      </a:r>
                    </a:p>
                  </a:txBody>
                  <a:tcPr marL="27002" marR="27002" marT="0" marB="0" anchor="ctr"/>
                </a:tc>
                <a:tc>
                  <a:txBody>
                    <a:bodyPr/>
                    <a:lstStyle/>
                    <a:p>
                      <a:pPr algn="ctr" fontAlgn="t"/>
                      <a:r>
                        <a:rPr lang="en-GB" sz="900" b="0" i="0" u="none" strike="noStrike" dirty="0">
                          <a:solidFill>
                            <a:srgbClr val="0563C1"/>
                          </a:solidFill>
                          <a:effectLst/>
                          <a:latin typeface="Calibri" panose="020F0502020204030204" pitchFamily="34" charset="0"/>
                        </a:rPr>
                        <a:t>SP-230512</a:t>
                      </a:r>
                      <a:endParaRPr lang="en-GB" sz="900" b="0" i="0" u="sng" strike="noStrike" dirty="0">
                        <a:solidFill>
                          <a:srgbClr val="0563C1"/>
                        </a:solidFill>
                        <a:effectLst/>
                        <a:latin typeface="Calibri" panose="020F0502020204030204" pitchFamily="34" charset="0"/>
                      </a:endParaRPr>
                    </a:p>
                  </a:txBody>
                  <a:tcPr marL="7144" marR="7144" marT="7144" marB="0" anchor="ctr"/>
                </a:tc>
                <a:tc>
                  <a:txBody>
                    <a:bodyPr/>
                    <a:lstStyle/>
                    <a:p>
                      <a:pPr algn="ctr">
                        <a:lnSpc>
                          <a:spcPct val="107000"/>
                        </a:lnSpc>
                        <a:spcAft>
                          <a:spcPts val="800"/>
                        </a:spcAft>
                      </a:pPr>
                      <a:r>
                        <a:rPr lang="en-GB" sz="1000" b="0" dirty="0">
                          <a:solidFill>
                            <a:srgbClr val="FF0000"/>
                          </a:solidFill>
                        </a:rPr>
                        <a:t>100%</a:t>
                      </a:r>
                    </a:p>
                  </a:txBody>
                  <a:tcPr marL="36002" marR="36002" marT="0" marB="0" anchor="ctr"/>
                </a:tc>
                <a:tc>
                  <a:txBody>
                    <a:bodyPr/>
                    <a:lstStyle/>
                    <a:p>
                      <a:pPr algn="r" fontAlgn="b"/>
                      <a:endParaRPr lang="en-GB" sz="1000" b="0" i="0" u="none" strike="noStrike" kern="1200" dirty="0">
                        <a:solidFill>
                          <a:srgbClr val="000000"/>
                        </a:solidFill>
                        <a:effectLst/>
                        <a:latin typeface="Arial" panose="020B0604020202020204" pitchFamily="34" charset="0"/>
                        <a:ea typeface="+mn-ea"/>
                        <a:cs typeface="+mn-cs"/>
                      </a:endParaRPr>
                    </a:p>
                  </a:txBody>
                  <a:tcPr marL="9525" marR="9525" marT="9519" marB="0" anchor="ctr"/>
                </a:tc>
                <a:extLst>
                  <a:ext uri="{0D108BD9-81ED-4DB2-BD59-A6C34878D82A}">
                    <a16:rowId xmlns:a16="http://schemas.microsoft.com/office/drawing/2014/main" val="2886756586"/>
                  </a:ext>
                </a:extLst>
              </a:tr>
            </a:tbl>
          </a:graphicData>
        </a:graphic>
      </p:graphicFrame>
    </p:spTree>
    <p:extLst>
      <p:ext uri="{BB962C8B-B14F-4D97-AF65-F5344CB8AC3E}">
        <p14:creationId xmlns:p14="http://schemas.microsoft.com/office/powerpoint/2010/main" val="1436386901"/>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238125"/>
            <a:ext cx="6827838" cy="857250"/>
          </a:xfrm>
        </p:spPr>
        <p:txBody>
          <a:bodyPr/>
          <a:lstStyle/>
          <a:p>
            <a:pPr algn="l"/>
            <a:r>
              <a:rPr lang="en-GB" altLang="en-US" b="1" dirty="0"/>
              <a:t>AIML_MT_Ph2</a:t>
            </a:r>
          </a:p>
        </p:txBody>
      </p:sp>
      <p:sp>
        <p:nvSpPr>
          <p:cNvPr id="4" name="Content Placeholder 7">
            <a:extLst>
              <a:ext uri="{FF2B5EF4-FFF2-40B4-BE49-F238E27FC236}">
                <a16:creationId xmlns:a16="http://schemas.microsoft.com/office/drawing/2014/main" id="{359BA68C-406B-079B-B4F4-2126BC3F04A4}"/>
              </a:ext>
            </a:extLst>
          </p:cNvPr>
          <p:cNvSpPr txBox="1">
            <a:spLocks/>
          </p:cNvSpPr>
          <p:nvPr/>
        </p:nvSpPr>
        <p:spPr>
          <a:xfrm>
            <a:off x="347663" y="1805536"/>
            <a:ext cx="8250237" cy="2543175"/>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400" dirty="0"/>
              <a:t>Progress since previous SA meeting [CR package in AIML-MT_Ph2 - </a:t>
            </a:r>
            <a:r>
              <a:rPr lang="en-US" altLang="en-US" sz="1400" b="1" i="1" dirty="0">
                <a:solidFill>
                  <a:srgbClr val="FF0000"/>
                </a:solidFill>
                <a:cs typeface="Arial" panose="020B0604020202020204" pitchFamily="34" charset="0"/>
              </a:rPr>
              <a:t>SP-231408</a:t>
            </a:r>
            <a:r>
              <a:rPr lang="de-DE" altLang="de-DE" sz="1400" dirty="0"/>
              <a:t>]</a:t>
            </a:r>
          </a:p>
          <a:p>
            <a:pPr lvl="1">
              <a:spcBef>
                <a:spcPct val="0"/>
              </a:spcBef>
            </a:pPr>
            <a:r>
              <a:rPr lang="de-DE" altLang="de-DE" sz="1000" dirty="0"/>
              <a:t> AIML_MT_Ph2v</a:t>
            </a:r>
          </a:p>
          <a:p>
            <a:pPr marL="536575" lvl="1">
              <a:defRPr/>
            </a:pPr>
            <a:r>
              <a:rPr lang="en-GB" sz="1000" dirty="0"/>
              <a:t> Updating of functional requirements in 22.261</a:t>
            </a:r>
            <a:r>
              <a:rPr lang="en-US" sz="1000" dirty="0"/>
              <a:t> </a:t>
            </a:r>
          </a:p>
          <a:p>
            <a:pPr marL="536575" lvl="1">
              <a:defRPr/>
            </a:pPr>
            <a:endParaRPr lang="en-US" altLang="zh-CN" sz="500" dirty="0"/>
          </a:p>
          <a:p>
            <a:pPr>
              <a:spcBef>
                <a:spcPct val="0"/>
              </a:spcBef>
            </a:pPr>
            <a:r>
              <a:rPr lang="en-GB" altLang="en-US" sz="1400" dirty="0"/>
              <a:t>Impacts and dependencies on other WGs: none identified</a:t>
            </a:r>
            <a:endParaRPr lang="en-US" altLang="en-US" sz="1400" dirty="0"/>
          </a:p>
          <a:p>
            <a:pPr>
              <a:spcBef>
                <a:spcPct val="0"/>
              </a:spcBef>
            </a:pPr>
            <a:r>
              <a:rPr lang="de-DE" altLang="en-US" sz="1400" dirty="0"/>
              <a:t>Next steps</a:t>
            </a:r>
          </a:p>
          <a:p>
            <a:pPr marL="536575" lvl="1"/>
            <a:r>
              <a:rPr lang="en-US" sz="1000" dirty="0"/>
              <a:t> None</a:t>
            </a:r>
            <a:endParaRPr lang="en-US" altLang="zh-CN" sz="1000" dirty="0"/>
          </a:p>
          <a:p>
            <a:pPr lvl="1" indent="0">
              <a:buNone/>
            </a:pPr>
            <a:endParaRPr lang="en-US" altLang="en-US" sz="1000" dirty="0"/>
          </a:p>
        </p:txBody>
      </p:sp>
      <p:graphicFrame>
        <p:nvGraphicFramePr>
          <p:cNvPr id="2" name="Table 1">
            <a:extLst>
              <a:ext uri="{FF2B5EF4-FFF2-40B4-BE49-F238E27FC236}">
                <a16:creationId xmlns:a16="http://schemas.microsoft.com/office/drawing/2014/main" id="{6888D463-925C-D497-C61C-C47CE2400DB6}"/>
              </a:ext>
            </a:extLst>
          </p:cNvPr>
          <p:cNvGraphicFramePr>
            <a:graphicFrameLocks noGrp="1"/>
          </p:cNvGraphicFramePr>
          <p:nvPr>
            <p:extLst>
              <p:ext uri="{D42A27DB-BD31-4B8C-83A1-F6EECF244321}">
                <p14:modId xmlns:p14="http://schemas.microsoft.com/office/powerpoint/2010/main" val="2443551494"/>
              </p:ext>
            </p:extLst>
          </p:nvPr>
        </p:nvGraphicFramePr>
        <p:xfrm>
          <a:off x="443548" y="998982"/>
          <a:ext cx="8180388" cy="806554"/>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2922668">
                  <a:extLst>
                    <a:ext uri="{9D8B030D-6E8A-4147-A177-3AD203B41FA5}">
                      <a16:colId xmlns:a16="http://schemas.microsoft.com/office/drawing/2014/main" val="20001"/>
                    </a:ext>
                  </a:extLst>
                </a:gridCol>
                <a:gridCol w="1084327">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96146">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a:t>
                      </a:r>
                      <a:r>
                        <a:rPr lang="en-GB" sz="700" dirty="0"/>
                        <a:t>(dd/mm/</a:t>
                      </a:r>
                      <a:r>
                        <a:rPr lang="en-GB" sz="700" dirty="0" err="1"/>
                        <a:t>yyyy</a:t>
                      </a:r>
                      <a:r>
                        <a:rPr lang="en-GB" sz="700" dirty="0"/>
                        <a:t>)</a:t>
                      </a:r>
                      <a:endParaRPr lang="en-GB" sz="900" dirty="0"/>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64372">
                <a:tc>
                  <a:txBody>
                    <a:bodyPr/>
                    <a:lstStyle/>
                    <a:p>
                      <a:pPr algn="ctr" fontAlgn="t"/>
                      <a:r>
                        <a:rPr lang="en-GB" sz="900" b="0" i="0" u="none" strike="noStrike" kern="1200" dirty="0">
                          <a:solidFill>
                            <a:srgbClr val="000000"/>
                          </a:solidFill>
                          <a:effectLst/>
                          <a:latin typeface="Arial" panose="020B0604020202020204" pitchFamily="34" charset="0"/>
                          <a:ea typeface="+mn-ea"/>
                          <a:cs typeface="+mn-cs"/>
                        </a:rPr>
                        <a:t>950004</a:t>
                      </a:r>
                    </a:p>
                  </a:txBody>
                  <a:tcPr marL="9525" marR="9525" marT="9525" marB="0" anchor="ctr"/>
                </a:tc>
                <a:tc>
                  <a:txBody>
                    <a:bodyPr/>
                    <a:lstStyle/>
                    <a:p>
                      <a:pPr algn="l" fontAlgn="t"/>
                      <a:r>
                        <a:rPr lang="en-GB" sz="1100" b="0" i="1" u="none" strike="noStrike" kern="1200" dirty="0">
                          <a:solidFill>
                            <a:srgbClr val="0000FF"/>
                          </a:solidFill>
                          <a:effectLst/>
                          <a:latin typeface="Arial" panose="020B0604020202020204" pitchFamily="34" charset="0"/>
                          <a:ea typeface="+mn-ea"/>
                          <a:cs typeface="+mn-cs"/>
                        </a:rPr>
                        <a:t> Study on AI/ML Model Transfer-Phase 2 </a:t>
                      </a:r>
                    </a:p>
                  </a:txBody>
                  <a:tcPr marL="9525" marR="9525" marT="9525" marB="0" anchor="ctr"/>
                </a:tc>
                <a:tc>
                  <a:txBody>
                    <a:bodyPr/>
                    <a:lstStyle/>
                    <a:p>
                      <a:pPr algn="ctr" fontAlgn="t"/>
                      <a:r>
                        <a:rPr lang="en-GB" sz="900" b="0" i="0" u="none" strike="noStrike" kern="1200" dirty="0">
                          <a:solidFill>
                            <a:srgbClr val="000000"/>
                          </a:solidFill>
                          <a:effectLst/>
                          <a:latin typeface="Arial" panose="020B0604020202020204" pitchFamily="34" charset="0"/>
                          <a:ea typeface="+mn-ea"/>
                          <a:cs typeface="+mn-cs"/>
                        </a:rPr>
                        <a:t>FS_AIML_MT_Ph2</a:t>
                      </a:r>
                    </a:p>
                  </a:txBody>
                  <a:tcPr marL="9525" marR="9525" marT="9525" marB="0" anchor="ctr"/>
                </a:tc>
                <a:tc>
                  <a:txBody>
                    <a:bodyPr/>
                    <a:lstStyle/>
                    <a:p>
                      <a:pPr marL="0" algn="ctr" defTabSz="914296" rtl="0" eaLnBrk="1" fontAlgn="t" latinLnBrk="0" hangingPunct="1"/>
                      <a:r>
                        <a:rPr lang="en-GB" sz="900" b="0" i="0" u="none" strike="noStrike" kern="1200" dirty="0">
                          <a:solidFill>
                            <a:srgbClr val="000000"/>
                          </a:solidFill>
                          <a:effectLst/>
                          <a:latin typeface="Arial" panose="020B0604020202020204" pitchFamily="34" charset="0"/>
                          <a:ea typeface="+mn-ea"/>
                          <a:cs typeface="+mn-cs"/>
                        </a:rPr>
                        <a:t>12/12/2023</a:t>
                      </a:r>
                    </a:p>
                  </a:txBody>
                  <a:tcPr marL="9525" marR="9525" marT="9525" marB="0" anchor="ctr"/>
                </a:tc>
                <a:tc>
                  <a:txBody>
                    <a:bodyPr/>
                    <a:lstStyle/>
                    <a:p>
                      <a:pPr algn="ctr">
                        <a:lnSpc>
                          <a:spcPct val="107000"/>
                        </a:lnSpc>
                        <a:spcAft>
                          <a:spcPts val="800"/>
                        </a:spcAft>
                      </a:pPr>
                      <a:r>
                        <a:rPr lang="en-GB" sz="800" b="0" i="0" u="none" strike="noStrike" kern="1200" dirty="0">
                          <a:solidFill>
                            <a:srgbClr val="000000"/>
                          </a:solidFill>
                          <a:effectLst/>
                          <a:latin typeface="Arial" panose="020B0604020202020204" pitchFamily="34" charset="0"/>
                          <a:ea typeface="+mn-ea"/>
                          <a:cs typeface="+mn-cs"/>
                        </a:rPr>
                        <a:t>100%</a:t>
                      </a:r>
                    </a:p>
                  </a:txBody>
                  <a:tcPr marL="27002" marR="27002" marT="0" marB="0" anchor="ctr"/>
                </a:tc>
                <a:tc>
                  <a:txBody>
                    <a:bodyPr/>
                    <a:lstStyle/>
                    <a:p>
                      <a:pPr algn="ctr" fontAlgn="t"/>
                      <a:r>
                        <a:rPr lang="en-GB" sz="900" b="0" i="0" u="sng" strike="noStrike" dirty="0">
                          <a:solidFill>
                            <a:srgbClr val="0563C1"/>
                          </a:solidFill>
                          <a:effectLst/>
                          <a:latin typeface="Calibri" panose="020F0502020204030204" pitchFamily="34" charset="0"/>
                          <a:hlinkClick r:id="rId3"/>
                        </a:rPr>
                        <a:t>SP-220439</a:t>
                      </a:r>
                      <a:endParaRPr lang="en-GB" sz="900" b="0" i="0" u="sng" strike="noStrike" dirty="0">
                        <a:solidFill>
                          <a:srgbClr val="0563C1"/>
                        </a:solidFill>
                        <a:effectLst/>
                        <a:latin typeface="Calibri" panose="020F0502020204030204" pitchFamily="34" charset="0"/>
                      </a:endParaRPr>
                    </a:p>
                  </a:txBody>
                  <a:tcPr marL="7144" marR="7144" marT="7144" marB="0" anchor="ctr"/>
                </a:tc>
                <a:tc>
                  <a:txBody>
                    <a:bodyPr/>
                    <a:lstStyle/>
                    <a:p>
                      <a:pPr algn="ctr">
                        <a:lnSpc>
                          <a:spcPct val="107000"/>
                        </a:lnSpc>
                        <a:spcAft>
                          <a:spcPts val="800"/>
                        </a:spcAft>
                      </a:pPr>
                      <a:r>
                        <a:rPr lang="en-GB" sz="900" b="1" kern="1200" dirty="0">
                          <a:solidFill>
                            <a:srgbClr val="FF0000"/>
                          </a:solidFill>
                          <a:latin typeface="+mn-lt"/>
                          <a:ea typeface="+mn-ea"/>
                          <a:cs typeface="+mn-cs"/>
                        </a:rPr>
                        <a:t>-</a:t>
                      </a:r>
                    </a:p>
                  </a:txBody>
                  <a:tcPr marL="36002" marR="36002" marT="0" marB="0" anchor="ctr"/>
                </a:tc>
                <a:tc>
                  <a:txBody>
                    <a:bodyPr/>
                    <a:lstStyle/>
                    <a:p>
                      <a:pPr marL="0" marR="0" lvl="0" indent="0" algn="ctr" defTabSz="914296" rtl="0" eaLnBrk="1" fontAlgn="ctr" latinLnBrk="0" hangingPunct="1">
                        <a:lnSpc>
                          <a:spcPct val="100000"/>
                        </a:lnSpc>
                        <a:spcBef>
                          <a:spcPts val="0"/>
                        </a:spcBef>
                        <a:spcAft>
                          <a:spcPts val="0"/>
                        </a:spcAft>
                        <a:buClrTx/>
                        <a:buSzTx/>
                        <a:buFontTx/>
                        <a:buNone/>
                        <a:tabLst/>
                        <a:defRPr/>
                      </a:pPr>
                      <a:r>
                        <a:rPr lang="en-GB" sz="800" b="0" i="0" u="none" strike="noStrike" dirty="0">
                          <a:solidFill>
                            <a:srgbClr val="FF0000"/>
                          </a:solidFill>
                          <a:effectLst/>
                          <a:latin typeface="Arial" panose="020B0604020202020204" pitchFamily="34" charset="0"/>
                        </a:rPr>
                        <a:t>-</a:t>
                      </a:r>
                    </a:p>
                  </a:txBody>
                  <a:tcPr marL="9525" marR="9525" marT="9519" marB="0" anchor="ctr"/>
                </a:tc>
                <a:extLst>
                  <a:ext uri="{0D108BD9-81ED-4DB2-BD59-A6C34878D82A}">
                    <a16:rowId xmlns:a16="http://schemas.microsoft.com/office/drawing/2014/main" val="10001"/>
                  </a:ext>
                </a:extLst>
              </a:tr>
              <a:tr h="246036">
                <a:tc>
                  <a:txBody>
                    <a:bodyPr/>
                    <a:lstStyle/>
                    <a:p>
                      <a:pPr algn="ctr" fontAlgn="t"/>
                      <a:r>
                        <a:rPr lang="nl-NL" sz="900" b="0" i="0" u="none" strike="noStrike" kern="1200" dirty="0">
                          <a:solidFill>
                            <a:srgbClr val="000000"/>
                          </a:solidFill>
                          <a:effectLst/>
                          <a:latin typeface="Arial" panose="020B0604020202020204" pitchFamily="34" charset="0"/>
                          <a:ea typeface="+mn-ea"/>
                          <a:cs typeface="+mn-cs"/>
                        </a:rPr>
                        <a:t>1000030</a:t>
                      </a:r>
                    </a:p>
                  </a:txBody>
                  <a:tcPr marL="9525" marR="9525" marT="9525" marB="0" anchor="ctr"/>
                </a:tc>
                <a:tc>
                  <a:txBody>
                    <a:bodyPr/>
                    <a:lstStyle/>
                    <a:p>
                      <a:pPr algn="l" fontAlgn="t"/>
                      <a:r>
                        <a:rPr lang="en-GB" sz="1100" b="0" i="1" u="none" strike="noStrike" kern="1200" dirty="0">
                          <a:solidFill>
                            <a:srgbClr val="0000FF"/>
                          </a:solidFill>
                          <a:effectLst/>
                          <a:latin typeface="Arial" panose="020B0604020202020204" pitchFamily="34" charset="0"/>
                          <a:ea typeface="+mn-ea"/>
                          <a:cs typeface="+mn-cs"/>
                        </a:rPr>
                        <a:t> AIML Model Transfer-Phase 2</a:t>
                      </a:r>
                    </a:p>
                  </a:txBody>
                  <a:tcPr marL="9525" marR="9525" marT="9525" marB="0" anchor="ctr"/>
                </a:tc>
                <a:tc>
                  <a:txBody>
                    <a:bodyPr/>
                    <a:lstStyle/>
                    <a:p>
                      <a:pPr algn="ctr" fontAlgn="t"/>
                      <a:r>
                        <a:rPr lang="en-GB" sz="900" b="0" i="0" u="none" strike="noStrike" kern="1200" dirty="0">
                          <a:solidFill>
                            <a:srgbClr val="000000"/>
                          </a:solidFill>
                          <a:effectLst/>
                          <a:latin typeface="Arial" panose="020B0604020202020204" pitchFamily="34" charset="0"/>
                          <a:ea typeface="+mn-ea"/>
                          <a:cs typeface="+mn-cs"/>
                        </a:rPr>
                        <a:t>AIML_MT_Ph2</a:t>
                      </a:r>
                    </a:p>
                  </a:txBody>
                  <a:tcPr marL="9525" marR="9525" marT="9525" marB="0" anchor="ctr"/>
                </a:tc>
                <a:tc>
                  <a:txBody>
                    <a:bodyPr/>
                    <a:lstStyle/>
                    <a:p>
                      <a:pPr algn="ctr" fontAlgn="t"/>
                      <a:r>
                        <a:rPr lang="en-GB" sz="900" b="0" i="0" u="none" strike="noStrike" kern="1200" dirty="0">
                          <a:solidFill>
                            <a:srgbClr val="000000"/>
                          </a:solidFill>
                          <a:effectLst/>
                          <a:latin typeface="Arial" panose="020B0604020202020204" pitchFamily="34" charset="0"/>
                          <a:ea typeface="+mn-ea"/>
                          <a:cs typeface="+mn-cs"/>
                        </a:rPr>
                        <a:t>12/12/2023</a:t>
                      </a:r>
                    </a:p>
                  </a:txBody>
                  <a:tcPr marL="9525" marR="9525" marT="9525" marB="0" anchor="ctr"/>
                </a:tc>
                <a:tc>
                  <a:txBody>
                    <a:bodyPr/>
                    <a:lstStyle/>
                    <a:p>
                      <a:pPr algn="ctr">
                        <a:lnSpc>
                          <a:spcPct val="107000"/>
                        </a:lnSpc>
                        <a:spcAft>
                          <a:spcPts val="800"/>
                        </a:spcAft>
                      </a:pPr>
                      <a:r>
                        <a:rPr lang="en-GB" sz="800" b="0" i="0" u="none" strike="noStrike" kern="1200" dirty="0">
                          <a:solidFill>
                            <a:srgbClr val="000000"/>
                          </a:solidFill>
                          <a:effectLst/>
                          <a:latin typeface="Arial" panose="020B0604020202020204" pitchFamily="34" charset="0"/>
                          <a:ea typeface="+mn-ea"/>
                          <a:cs typeface="+mn-cs"/>
                        </a:rPr>
                        <a:t>80%</a:t>
                      </a:r>
                    </a:p>
                  </a:txBody>
                  <a:tcPr marL="27002" marR="27002" marT="0" marB="0" anchor="ctr"/>
                </a:tc>
                <a:tc>
                  <a:txBody>
                    <a:bodyPr/>
                    <a:lstStyle/>
                    <a:p>
                      <a:pPr algn="ctr" fontAlgn="t"/>
                      <a:r>
                        <a:rPr lang="en-GB" sz="900" b="0" i="0" u="none" strike="noStrike" dirty="0">
                          <a:solidFill>
                            <a:srgbClr val="0563C1"/>
                          </a:solidFill>
                          <a:effectLst/>
                          <a:latin typeface="Calibri" panose="020F0502020204030204" pitchFamily="34" charset="0"/>
                        </a:rPr>
                        <a:t>SP-230514</a:t>
                      </a:r>
                      <a:endParaRPr lang="en-GB" sz="900" b="0" i="0" u="sng" strike="noStrike" dirty="0">
                        <a:solidFill>
                          <a:srgbClr val="0563C1"/>
                        </a:solidFill>
                        <a:effectLst/>
                        <a:latin typeface="Calibri" panose="020F0502020204030204" pitchFamily="34" charset="0"/>
                      </a:endParaRPr>
                    </a:p>
                  </a:txBody>
                  <a:tcPr marL="7144" marR="7144" marT="7144" marB="0" anchor="ctr"/>
                </a:tc>
                <a:tc>
                  <a:txBody>
                    <a:bodyPr/>
                    <a:lstStyle/>
                    <a:p>
                      <a:pPr algn="ctr">
                        <a:lnSpc>
                          <a:spcPct val="107000"/>
                        </a:lnSpc>
                        <a:spcAft>
                          <a:spcPts val="800"/>
                        </a:spcAft>
                      </a:pPr>
                      <a:r>
                        <a:rPr lang="en-GB" sz="900" b="1" kern="1200" dirty="0">
                          <a:solidFill>
                            <a:srgbClr val="FF0000"/>
                          </a:solidFill>
                          <a:latin typeface="+mn-lt"/>
                          <a:ea typeface="+mn-ea"/>
                          <a:cs typeface="+mn-cs"/>
                        </a:rPr>
                        <a:t>100%</a:t>
                      </a:r>
                    </a:p>
                  </a:txBody>
                  <a:tcPr marL="36002" marR="36002" marT="0" marB="0" anchor="ctr"/>
                </a:tc>
                <a:tc>
                  <a:txBody>
                    <a:bodyPr/>
                    <a:lstStyle/>
                    <a:p>
                      <a:pPr algn="ctr" fontAlgn="ctr"/>
                      <a:r>
                        <a:rPr lang="en-GB" sz="1000" b="0" i="0" u="none" strike="noStrike" dirty="0">
                          <a:solidFill>
                            <a:srgbClr val="FF0000"/>
                          </a:solidFill>
                          <a:effectLst/>
                          <a:latin typeface="Arial" panose="020B0604020202020204" pitchFamily="34" charset="0"/>
                        </a:rPr>
                        <a:t>-</a:t>
                      </a:r>
                    </a:p>
                  </a:txBody>
                  <a:tcPr marL="9525" marR="9525" marT="9519" marB="0" anchor="ctr"/>
                </a:tc>
                <a:extLst>
                  <a:ext uri="{0D108BD9-81ED-4DB2-BD59-A6C34878D82A}">
                    <a16:rowId xmlns:a16="http://schemas.microsoft.com/office/drawing/2014/main" val="2886756586"/>
                  </a:ext>
                </a:extLst>
              </a:tr>
            </a:tbl>
          </a:graphicData>
        </a:graphic>
      </p:graphicFrame>
    </p:spTree>
    <p:extLst>
      <p:ext uri="{BB962C8B-B14F-4D97-AF65-F5344CB8AC3E}">
        <p14:creationId xmlns:p14="http://schemas.microsoft.com/office/powerpoint/2010/main" val="1116971283"/>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238125"/>
            <a:ext cx="6827838" cy="857250"/>
          </a:xfrm>
        </p:spPr>
        <p:txBody>
          <a:bodyPr/>
          <a:lstStyle/>
          <a:p>
            <a:pPr algn="l"/>
            <a:r>
              <a:rPr lang="en-GB" b="1" dirty="0"/>
              <a:t>5GSAT_Ph3</a:t>
            </a:r>
            <a:endParaRPr lang="en-GB" altLang="en-US" b="1" dirty="0"/>
          </a:p>
        </p:txBody>
      </p:sp>
      <p:sp>
        <p:nvSpPr>
          <p:cNvPr id="4" name="Content Placeholder 7">
            <a:extLst>
              <a:ext uri="{FF2B5EF4-FFF2-40B4-BE49-F238E27FC236}">
                <a16:creationId xmlns:a16="http://schemas.microsoft.com/office/drawing/2014/main" id="{359BA68C-406B-079B-B4F4-2126BC3F04A4}"/>
              </a:ext>
            </a:extLst>
          </p:cNvPr>
          <p:cNvSpPr txBox="1">
            <a:spLocks/>
          </p:cNvSpPr>
          <p:nvPr/>
        </p:nvSpPr>
        <p:spPr>
          <a:xfrm>
            <a:off x="347663" y="1805536"/>
            <a:ext cx="8250237" cy="2543175"/>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400" dirty="0"/>
              <a:t>Progress since previous SA meeting [CR package in 5GSAT_Ph3 - </a:t>
            </a:r>
            <a:r>
              <a:rPr lang="de-DE" altLang="de-DE" sz="1400" b="1" i="1" dirty="0">
                <a:solidFill>
                  <a:srgbClr val="FF0000"/>
                </a:solidFill>
              </a:rPr>
              <a:t>SP-231409</a:t>
            </a:r>
            <a:r>
              <a:rPr lang="de-DE" altLang="de-DE" sz="1400" dirty="0"/>
              <a:t>]</a:t>
            </a:r>
            <a:endParaRPr lang="de-DE" altLang="de-DE" sz="1000" dirty="0"/>
          </a:p>
          <a:p>
            <a:pPr lvl="1">
              <a:spcBef>
                <a:spcPct val="0"/>
              </a:spcBef>
            </a:pPr>
            <a:r>
              <a:rPr lang="de-DE" altLang="de-DE" sz="1000" dirty="0"/>
              <a:t>FS_5GSAT_Ph3 </a:t>
            </a:r>
          </a:p>
          <a:p>
            <a:pPr marL="536575" lvl="1">
              <a:defRPr/>
            </a:pPr>
            <a:r>
              <a:rPr lang="en-GB" sz="1000" dirty="0"/>
              <a:t> </a:t>
            </a:r>
            <a:r>
              <a:rPr lang="en-US" sz="1000" dirty="0"/>
              <a:t>Editorials updates</a:t>
            </a:r>
            <a:endParaRPr lang="de-DE" altLang="de-DE" sz="1000" dirty="0"/>
          </a:p>
          <a:p>
            <a:pPr lvl="1">
              <a:spcBef>
                <a:spcPct val="0"/>
              </a:spcBef>
            </a:pPr>
            <a:r>
              <a:rPr lang="de-DE" altLang="de-DE" sz="1000" dirty="0"/>
              <a:t> 5GSAT_Ph3 </a:t>
            </a:r>
          </a:p>
          <a:p>
            <a:pPr marL="536575" lvl="1">
              <a:defRPr/>
            </a:pPr>
            <a:r>
              <a:rPr lang="en-GB" sz="1000" dirty="0"/>
              <a:t> Added new requirements in TS 22.261</a:t>
            </a:r>
          </a:p>
          <a:p>
            <a:pPr marL="536575" lvl="1">
              <a:defRPr/>
            </a:pPr>
            <a:r>
              <a:rPr lang="en-GB" sz="1000" dirty="0"/>
              <a:t> Final review</a:t>
            </a:r>
          </a:p>
          <a:p>
            <a:pPr marL="536575" lvl="1" indent="0">
              <a:buNone/>
              <a:defRPr/>
            </a:pPr>
            <a:endParaRPr lang="en-US" altLang="zh-CN" sz="500" dirty="0"/>
          </a:p>
          <a:p>
            <a:pPr>
              <a:spcBef>
                <a:spcPct val="0"/>
              </a:spcBef>
            </a:pPr>
            <a:r>
              <a:rPr lang="en-GB" altLang="en-US" sz="1400" dirty="0"/>
              <a:t>Impacts and dependencies on other WGs: none identified</a:t>
            </a:r>
            <a:endParaRPr lang="en-US" altLang="en-US" sz="1400" dirty="0"/>
          </a:p>
          <a:p>
            <a:pPr>
              <a:spcBef>
                <a:spcPct val="0"/>
              </a:spcBef>
            </a:pPr>
            <a:r>
              <a:rPr lang="de-DE" altLang="en-US" sz="1400" dirty="0"/>
              <a:t>Next steps</a:t>
            </a:r>
          </a:p>
          <a:p>
            <a:pPr marL="536575" lvl="1"/>
            <a:r>
              <a:rPr lang="en-US" sz="1000" dirty="0"/>
              <a:t> None</a:t>
            </a:r>
          </a:p>
          <a:p>
            <a:pPr marL="536575" lvl="1"/>
            <a:endParaRPr lang="en-US" sz="1000" dirty="0"/>
          </a:p>
          <a:p>
            <a:pPr marL="536575" lvl="1" indent="0">
              <a:buNone/>
            </a:pPr>
            <a:r>
              <a:rPr lang="en-US" sz="800" dirty="0"/>
              <a:t> </a:t>
            </a:r>
          </a:p>
          <a:p>
            <a:pPr lvl="1" indent="0">
              <a:buNone/>
            </a:pPr>
            <a:endParaRPr lang="en-US" altLang="en-US" sz="1000" dirty="0"/>
          </a:p>
        </p:txBody>
      </p:sp>
      <p:graphicFrame>
        <p:nvGraphicFramePr>
          <p:cNvPr id="2" name="Table 1">
            <a:extLst>
              <a:ext uri="{FF2B5EF4-FFF2-40B4-BE49-F238E27FC236}">
                <a16:creationId xmlns:a16="http://schemas.microsoft.com/office/drawing/2014/main" id="{6888D463-925C-D497-C61C-C47CE2400DB6}"/>
              </a:ext>
            </a:extLst>
          </p:cNvPr>
          <p:cNvGraphicFramePr>
            <a:graphicFrameLocks noGrp="1"/>
          </p:cNvGraphicFramePr>
          <p:nvPr>
            <p:extLst>
              <p:ext uri="{D42A27DB-BD31-4B8C-83A1-F6EECF244321}">
                <p14:modId xmlns:p14="http://schemas.microsoft.com/office/powerpoint/2010/main" val="466373336"/>
              </p:ext>
            </p:extLst>
          </p:nvPr>
        </p:nvGraphicFramePr>
        <p:xfrm>
          <a:off x="443548" y="998983"/>
          <a:ext cx="8180388" cy="715890"/>
        </p:xfrm>
        <a:graphic>
          <a:graphicData uri="http://schemas.openxmlformats.org/drawingml/2006/table">
            <a:tbl>
              <a:tblPr firstRow="1" firstCol="1" bandRow="1">
                <a:tableStyleId>{F5AB1C69-6EDB-4FF4-983F-18BD219EF322}</a:tableStyleId>
              </a:tblPr>
              <a:tblGrid>
                <a:gridCol w="515302">
                  <a:extLst>
                    <a:ext uri="{9D8B030D-6E8A-4147-A177-3AD203B41FA5}">
                      <a16:colId xmlns:a16="http://schemas.microsoft.com/office/drawing/2014/main" val="20000"/>
                    </a:ext>
                  </a:extLst>
                </a:gridCol>
                <a:gridCol w="3091331">
                  <a:extLst>
                    <a:ext uri="{9D8B030D-6E8A-4147-A177-3AD203B41FA5}">
                      <a16:colId xmlns:a16="http://schemas.microsoft.com/office/drawing/2014/main" val="20001"/>
                    </a:ext>
                  </a:extLst>
                </a:gridCol>
                <a:gridCol w="934569">
                  <a:extLst>
                    <a:ext uri="{9D8B030D-6E8A-4147-A177-3AD203B41FA5}">
                      <a16:colId xmlns:a16="http://schemas.microsoft.com/office/drawing/2014/main" val="20002"/>
                    </a:ext>
                  </a:extLst>
                </a:gridCol>
                <a:gridCol w="666750">
                  <a:extLst>
                    <a:ext uri="{9D8B030D-6E8A-4147-A177-3AD203B41FA5}">
                      <a16:colId xmlns:a16="http://schemas.microsoft.com/office/drawing/2014/main" val="20003"/>
                    </a:ext>
                  </a:extLst>
                </a:gridCol>
                <a:gridCol w="389490">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304938">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a:t>
                      </a:r>
                      <a:r>
                        <a:rPr lang="en-GB" sz="700" dirty="0"/>
                        <a:t>(dd/mm/</a:t>
                      </a:r>
                      <a:r>
                        <a:rPr lang="en-GB" sz="700" dirty="0" err="1"/>
                        <a:t>yyyy</a:t>
                      </a:r>
                      <a:r>
                        <a:rPr lang="en-GB" sz="700" dirty="0"/>
                        <a:t>)</a:t>
                      </a:r>
                      <a:endParaRPr lang="en-GB" sz="900" dirty="0"/>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49027">
                <a:tc>
                  <a:txBody>
                    <a:bodyPr/>
                    <a:lstStyle/>
                    <a:p>
                      <a:pPr algn="ctr" fontAlgn="t"/>
                      <a:r>
                        <a:rPr lang="en-GB" sz="900" b="0" i="0" u="none" strike="noStrike" kern="1200" dirty="0">
                          <a:solidFill>
                            <a:srgbClr val="000000"/>
                          </a:solidFill>
                          <a:effectLst/>
                          <a:latin typeface="Arial" panose="020B0604020202020204" pitchFamily="34" charset="0"/>
                          <a:ea typeface="+mn-ea"/>
                          <a:cs typeface="+mn-cs"/>
                        </a:rPr>
                        <a:t>960016</a:t>
                      </a:r>
                    </a:p>
                  </a:txBody>
                  <a:tcPr marL="9525" marR="9525" marT="9525" marB="0" anchor="ctr"/>
                </a:tc>
                <a:tc>
                  <a:txBody>
                    <a:bodyPr/>
                    <a:lstStyle/>
                    <a:p>
                      <a:pPr algn="l" fontAlgn="t"/>
                      <a:r>
                        <a:rPr lang="en-GB" sz="1000" b="0" i="1" u="none" strike="noStrike" kern="1200" dirty="0">
                          <a:solidFill>
                            <a:srgbClr val="0000FF"/>
                          </a:solidFill>
                          <a:effectLst/>
                          <a:latin typeface="Arial" panose="020B0604020202020204" pitchFamily="34" charset="0"/>
                          <a:ea typeface="+mn-ea"/>
                          <a:cs typeface="+mn-cs"/>
                        </a:rPr>
                        <a:t> Study on satellite access - Phase 3 </a:t>
                      </a:r>
                    </a:p>
                  </a:txBody>
                  <a:tcPr marL="9525" marR="9525" marT="9525" marB="0" anchor="ctr"/>
                </a:tc>
                <a:tc>
                  <a:txBody>
                    <a:bodyPr/>
                    <a:lstStyle/>
                    <a:p>
                      <a:pPr algn="ctr" fontAlgn="t"/>
                      <a:r>
                        <a:rPr lang="en-GB" sz="900" b="0" i="0" u="none" strike="noStrike" kern="1200" dirty="0">
                          <a:solidFill>
                            <a:srgbClr val="000000"/>
                          </a:solidFill>
                          <a:effectLst/>
                          <a:latin typeface="Arial" panose="020B0604020202020204" pitchFamily="34" charset="0"/>
                          <a:ea typeface="+mn-ea"/>
                          <a:cs typeface="+mn-cs"/>
                        </a:rPr>
                        <a:t>FS_5GSAT_Ph3</a:t>
                      </a:r>
                    </a:p>
                  </a:txBody>
                  <a:tcPr marL="9525" marR="9525" marT="9525" marB="0" anchor="ctr"/>
                </a:tc>
                <a:tc>
                  <a:txBody>
                    <a:bodyPr/>
                    <a:lstStyle/>
                    <a:p>
                      <a:pPr algn="ctr" fontAlgn="t"/>
                      <a:r>
                        <a:rPr lang="en-GB" sz="900" b="0" i="0" u="none" strike="noStrike" kern="1200" dirty="0">
                          <a:solidFill>
                            <a:srgbClr val="000000"/>
                          </a:solidFill>
                          <a:effectLst/>
                          <a:latin typeface="Arial" panose="020B0604020202020204" pitchFamily="34" charset="0"/>
                          <a:ea typeface="+mn-ea"/>
                          <a:cs typeface="+mn-cs"/>
                        </a:rPr>
                        <a:t>06/06/2023</a:t>
                      </a:r>
                    </a:p>
                  </a:txBody>
                  <a:tcPr marL="9525" marR="9525" marT="9525" marB="0" anchor="ctr"/>
                </a:tc>
                <a:tc>
                  <a:txBody>
                    <a:bodyPr/>
                    <a:lstStyle/>
                    <a:p>
                      <a:pPr algn="ctr">
                        <a:lnSpc>
                          <a:spcPct val="107000"/>
                        </a:lnSpc>
                        <a:spcAft>
                          <a:spcPts val="800"/>
                        </a:spcAft>
                      </a:pPr>
                      <a:r>
                        <a:rPr lang="en-GB" sz="800" b="0" i="0" u="none" strike="noStrike" kern="1200" dirty="0">
                          <a:solidFill>
                            <a:srgbClr val="000000"/>
                          </a:solidFill>
                          <a:effectLst/>
                          <a:latin typeface="Arial" panose="020B0604020202020204" pitchFamily="34" charset="0"/>
                          <a:ea typeface="+mn-ea"/>
                          <a:cs typeface="+mn-cs"/>
                        </a:rPr>
                        <a:t>100%</a:t>
                      </a:r>
                    </a:p>
                  </a:txBody>
                  <a:tcPr marL="27002" marR="27002" marT="0" marB="0" anchor="ctr"/>
                </a:tc>
                <a:tc>
                  <a:txBody>
                    <a:bodyPr/>
                    <a:lstStyle/>
                    <a:p>
                      <a:pPr algn="ctr" fontAlgn="t"/>
                      <a:r>
                        <a:rPr lang="en-GB" sz="900" b="0" i="0" u="sng" strike="noStrike" dirty="0">
                          <a:solidFill>
                            <a:srgbClr val="0563C1"/>
                          </a:solidFill>
                          <a:effectLst/>
                          <a:latin typeface="Calibri" panose="020F0502020204030204" pitchFamily="34" charset="0"/>
                          <a:hlinkClick r:id="rId3"/>
                        </a:rPr>
                        <a:t>SP-220679</a:t>
                      </a:r>
                      <a:endParaRPr lang="en-GB" sz="900" b="0" i="0" u="sng" strike="noStrike" dirty="0">
                        <a:solidFill>
                          <a:srgbClr val="0563C1"/>
                        </a:solidFill>
                        <a:effectLst/>
                        <a:latin typeface="Calibri" panose="020F0502020204030204" pitchFamily="34" charset="0"/>
                      </a:endParaRPr>
                    </a:p>
                  </a:txBody>
                  <a:tcPr marL="7144" marR="7144" marT="7144" marB="0" anchor="ctr"/>
                </a:tc>
                <a:tc>
                  <a:txBody>
                    <a:bodyPr/>
                    <a:lstStyle/>
                    <a:p>
                      <a:pPr algn="ctr">
                        <a:lnSpc>
                          <a:spcPct val="107000"/>
                        </a:lnSpc>
                        <a:spcAft>
                          <a:spcPts val="800"/>
                        </a:spcAft>
                      </a:pPr>
                      <a:r>
                        <a:rPr lang="en-GB" sz="900" b="1" kern="1200" dirty="0">
                          <a:solidFill>
                            <a:srgbClr val="FF0000"/>
                          </a:solidFill>
                          <a:latin typeface="+mn-lt"/>
                          <a:ea typeface="+mn-ea"/>
                          <a:cs typeface="+mn-cs"/>
                        </a:rPr>
                        <a:t>-</a:t>
                      </a:r>
                    </a:p>
                  </a:txBody>
                  <a:tcPr marL="36002" marR="36002" marT="0" marB="0" anchor="ctr"/>
                </a:tc>
                <a:tc>
                  <a:txBody>
                    <a:bodyPr/>
                    <a:lstStyle/>
                    <a:p>
                      <a:pPr marL="0" marR="0" lvl="0" indent="0" algn="ctr" defTabSz="914296" rtl="0" eaLnBrk="1" fontAlgn="b" latinLnBrk="0" hangingPunct="1">
                        <a:lnSpc>
                          <a:spcPct val="100000"/>
                        </a:lnSpc>
                        <a:spcBef>
                          <a:spcPts val="0"/>
                        </a:spcBef>
                        <a:spcAft>
                          <a:spcPts val="0"/>
                        </a:spcAft>
                        <a:buClrTx/>
                        <a:buSzTx/>
                        <a:buFontTx/>
                        <a:buNone/>
                        <a:tabLst/>
                        <a:defRPr/>
                      </a:pPr>
                      <a:r>
                        <a:rPr lang="en-US" altLang="en-US" sz="800" b="0" i="0" u="none" strike="noStrike" kern="1200" dirty="0">
                          <a:solidFill>
                            <a:srgbClr val="FF0000"/>
                          </a:solidFill>
                          <a:effectLst/>
                          <a:latin typeface="Arial" panose="020B0604020202020204" pitchFamily="34" charset="0"/>
                          <a:ea typeface="+mn-ea"/>
                          <a:cs typeface="+mn-cs"/>
                        </a:rPr>
                        <a:t>-</a:t>
                      </a:r>
                      <a:endParaRPr lang="en-GB" sz="800" b="0" i="0" u="none" strike="noStrike" kern="1200" dirty="0">
                        <a:solidFill>
                          <a:srgbClr val="FF0000"/>
                        </a:solidFill>
                        <a:effectLst/>
                        <a:latin typeface="Arial" panose="020B0604020202020204" pitchFamily="34" charset="0"/>
                        <a:ea typeface="+mn-ea"/>
                        <a:cs typeface="+mn-cs"/>
                      </a:endParaRPr>
                    </a:p>
                  </a:txBody>
                  <a:tcPr marL="9525" marR="9525" marT="9519" marB="0" anchor="ctr"/>
                </a:tc>
                <a:extLst>
                  <a:ext uri="{0D108BD9-81ED-4DB2-BD59-A6C34878D82A}">
                    <a16:rowId xmlns:a16="http://schemas.microsoft.com/office/drawing/2014/main" val="10001"/>
                  </a:ext>
                </a:extLst>
              </a:tr>
              <a:tr h="155202">
                <a:tc>
                  <a:txBody>
                    <a:bodyPr/>
                    <a:lstStyle/>
                    <a:p>
                      <a:pPr algn="ctr" fontAlgn="t"/>
                      <a:r>
                        <a:rPr lang="en-GB" sz="900" b="0" i="0" u="none" strike="noStrike" kern="1200" dirty="0">
                          <a:solidFill>
                            <a:srgbClr val="000000"/>
                          </a:solidFill>
                          <a:effectLst/>
                          <a:latin typeface="Arial" panose="020B0604020202020204" pitchFamily="34" charset="0"/>
                          <a:ea typeface="+mn-ea"/>
                          <a:cs typeface="+mn-cs"/>
                        </a:rPr>
                        <a:t>1000024</a:t>
                      </a:r>
                    </a:p>
                  </a:txBody>
                  <a:tcPr marL="9525" marR="9525" marT="9525" marB="0" anchor="ctr"/>
                </a:tc>
                <a:tc>
                  <a:txBody>
                    <a:bodyPr/>
                    <a:lstStyle/>
                    <a:p>
                      <a:pPr algn="l" fontAlgn="t"/>
                      <a:r>
                        <a:rPr lang="en-GB" sz="1000" b="0" i="1" u="none" strike="noStrike" kern="1200" dirty="0">
                          <a:solidFill>
                            <a:srgbClr val="0000FF"/>
                          </a:solidFill>
                          <a:effectLst/>
                          <a:latin typeface="Arial" panose="020B0604020202020204" pitchFamily="34" charset="0"/>
                          <a:ea typeface="+mn-ea"/>
                          <a:cs typeface="+mn-cs"/>
                        </a:rPr>
                        <a:t> Satellite access - Phase 3 </a:t>
                      </a:r>
                    </a:p>
                  </a:txBody>
                  <a:tcPr marL="9525" marR="9525" marT="9525" marB="0" anchor="ctr"/>
                </a:tc>
                <a:tc>
                  <a:txBody>
                    <a:bodyPr/>
                    <a:lstStyle/>
                    <a:p>
                      <a:pPr algn="ctr" fontAlgn="t"/>
                      <a:r>
                        <a:rPr lang="en-GB" sz="900" b="0" i="0" u="none" strike="noStrike" kern="1200" dirty="0">
                          <a:solidFill>
                            <a:srgbClr val="000000"/>
                          </a:solidFill>
                          <a:effectLst/>
                          <a:latin typeface="Arial" panose="020B0604020202020204" pitchFamily="34" charset="0"/>
                          <a:ea typeface="+mn-ea"/>
                          <a:cs typeface="+mn-cs"/>
                        </a:rPr>
                        <a:t>5GSAT_Ph3</a:t>
                      </a:r>
                    </a:p>
                  </a:txBody>
                  <a:tcPr marL="9525" marR="9525" marT="9525" marB="0" anchor="ctr"/>
                </a:tc>
                <a:tc>
                  <a:txBody>
                    <a:bodyPr/>
                    <a:lstStyle/>
                    <a:p>
                      <a:pPr algn="ctr" fontAlgn="t"/>
                      <a:r>
                        <a:rPr lang="en-GB" sz="900" b="0" i="0" u="none" strike="noStrike" kern="1200" dirty="0">
                          <a:solidFill>
                            <a:srgbClr val="000000"/>
                          </a:solidFill>
                          <a:effectLst/>
                          <a:latin typeface="Arial" panose="020B0604020202020204" pitchFamily="34" charset="0"/>
                          <a:ea typeface="+mn-ea"/>
                          <a:cs typeface="+mn-cs"/>
                        </a:rPr>
                        <a:t>06/12/2023</a:t>
                      </a:r>
                    </a:p>
                  </a:txBody>
                  <a:tcPr marL="9525" marR="9525" marT="9525" marB="0" anchor="ctr"/>
                </a:tc>
                <a:tc>
                  <a:txBody>
                    <a:bodyPr/>
                    <a:lstStyle/>
                    <a:p>
                      <a:pPr algn="ctr">
                        <a:lnSpc>
                          <a:spcPct val="107000"/>
                        </a:lnSpc>
                        <a:spcAft>
                          <a:spcPts val="800"/>
                        </a:spcAft>
                      </a:pPr>
                      <a:r>
                        <a:rPr lang="en-GB" sz="800" b="0" i="0" u="none" strike="noStrike" kern="1200" dirty="0">
                          <a:solidFill>
                            <a:srgbClr val="000000"/>
                          </a:solidFill>
                          <a:effectLst/>
                          <a:latin typeface="Arial" panose="020B0604020202020204" pitchFamily="34" charset="0"/>
                          <a:ea typeface="+mn-ea"/>
                          <a:cs typeface="+mn-cs"/>
                        </a:rPr>
                        <a:t>95%</a:t>
                      </a:r>
                    </a:p>
                  </a:txBody>
                  <a:tcPr marL="27002" marR="27002" marT="0" marB="0" anchor="ctr"/>
                </a:tc>
                <a:tc>
                  <a:txBody>
                    <a:bodyPr/>
                    <a:lstStyle/>
                    <a:p>
                      <a:pPr algn="ctr" fontAlgn="t"/>
                      <a:r>
                        <a:rPr lang="en-GB" sz="900" b="0" i="0" u="none" strike="noStrike" dirty="0">
                          <a:solidFill>
                            <a:srgbClr val="0563C1"/>
                          </a:solidFill>
                          <a:effectLst/>
                          <a:latin typeface="Calibri" panose="020F0502020204030204" pitchFamily="34" charset="0"/>
                        </a:rPr>
                        <a:t>SP-230516</a:t>
                      </a:r>
                      <a:endParaRPr lang="en-GB" sz="900" b="0" i="0" u="sng" strike="noStrike" dirty="0">
                        <a:solidFill>
                          <a:srgbClr val="0563C1"/>
                        </a:solidFill>
                        <a:effectLst/>
                        <a:latin typeface="Calibri" panose="020F0502020204030204" pitchFamily="34" charset="0"/>
                      </a:endParaRPr>
                    </a:p>
                  </a:txBody>
                  <a:tcPr marL="7144" marR="7144" marT="7144" marB="0" anchor="ctr"/>
                </a:tc>
                <a:tc>
                  <a:txBody>
                    <a:bodyPr/>
                    <a:lstStyle/>
                    <a:p>
                      <a:pPr algn="ctr">
                        <a:lnSpc>
                          <a:spcPct val="107000"/>
                        </a:lnSpc>
                        <a:spcAft>
                          <a:spcPts val="800"/>
                        </a:spcAft>
                      </a:pPr>
                      <a:r>
                        <a:rPr lang="en-GB" sz="900" b="1" kern="1200" dirty="0">
                          <a:solidFill>
                            <a:srgbClr val="FF0000"/>
                          </a:solidFill>
                          <a:latin typeface="+mn-lt"/>
                          <a:ea typeface="+mn-ea"/>
                          <a:cs typeface="+mn-cs"/>
                        </a:rPr>
                        <a:t>100%</a:t>
                      </a:r>
                    </a:p>
                  </a:txBody>
                  <a:tcPr marL="36002" marR="36002" marT="0" marB="0" anchor="ctr"/>
                </a:tc>
                <a:tc>
                  <a:txBody>
                    <a:bodyPr/>
                    <a:lstStyle/>
                    <a:p>
                      <a:pPr algn="r" fontAlgn="b"/>
                      <a:endParaRPr lang="en-GB" sz="1000" b="0" i="0" u="none" strike="noStrike" kern="1200" dirty="0">
                        <a:solidFill>
                          <a:srgbClr val="000000"/>
                        </a:solidFill>
                        <a:effectLst/>
                        <a:latin typeface="Arial" panose="020B0604020202020204" pitchFamily="34" charset="0"/>
                        <a:ea typeface="+mn-ea"/>
                        <a:cs typeface="+mn-cs"/>
                      </a:endParaRPr>
                    </a:p>
                  </a:txBody>
                  <a:tcPr marL="9525" marR="9525" marT="9519" marB="0" anchor="ctr"/>
                </a:tc>
                <a:extLst>
                  <a:ext uri="{0D108BD9-81ED-4DB2-BD59-A6C34878D82A}">
                    <a16:rowId xmlns:a16="http://schemas.microsoft.com/office/drawing/2014/main" val="2886756586"/>
                  </a:ext>
                </a:extLst>
              </a:tr>
            </a:tbl>
          </a:graphicData>
        </a:graphic>
      </p:graphicFrame>
    </p:spTree>
    <p:extLst>
      <p:ext uri="{BB962C8B-B14F-4D97-AF65-F5344CB8AC3E}">
        <p14:creationId xmlns:p14="http://schemas.microsoft.com/office/powerpoint/2010/main" val="1321635075"/>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238125"/>
            <a:ext cx="6827838" cy="857250"/>
          </a:xfrm>
        </p:spPr>
        <p:txBody>
          <a:bodyPr/>
          <a:lstStyle/>
          <a:p>
            <a:pPr algn="l"/>
            <a:r>
              <a:rPr lang="en-GB" b="1" dirty="0"/>
              <a:t>UAV_Ph3</a:t>
            </a:r>
            <a:endParaRPr lang="en-GB" altLang="en-US" b="1" dirty="0"/>
          </a:p>
        </p:txBody>
      </p:sp>
      <p:sp>
        <p:nvSpPr>
          <p:cNvPr id="4" name="Content Placeholder 7">
            <a:extLst>
              <a:ext uri="{FF2B5EF4-FFF2-40B4-BE49-F238E27FC236}">
                <a16:creationId xmlns:a16="http://schemas.microsoft.com/office/drawing/2014/main" id="{359BA68C-406B-079B-B4F4-2126BC3F04A4}"/>
              </a:ext>
            </a:extLst>
          </p:cNvPr>
          <p:cNvSpPr txBox="1">
            <a:spLocks/>
          </p:cNvSpPr>
          <p:nvPr/>
        </p:nvSpPr>
        <p:spPr>
          <a:xfrm>
            <a:off x="347663" y="1805536"/>
            <a:ext cx="8250237" cy="2543175"/>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400" dirty="0"/>
              <a:t>Progress since previous SA meeting [CR package in UAV_Ph3- </a:t>
            </a:r>
            <a:r>
              <a:rPr lang="en-US" altLang="en-US" sz="1400" b="1" i="1" dirty="0">
                <a:solidFill>
                  <a:srgbClr val="FF0000"/>
                </a:solidFill>
                <a:cs typeface="Arial" panose="020B0604020202020204" pitchFamily="34" charset="0"/>
              </a:rPr>
              <a:t>SP-231027</a:t>
            </a:r>
            <a:r>
              <a:rPr lang="de-DE" altLang="de-DE" sz="1400" dirty="0"/>
              <a:t>]</a:t>
            </a:r>
          </a:p>
          <a:p>
            <a:pPr lvl="1">
              <a:spcBef>
                <a:spcPct val="0"/>
              </a:spcBef>
            </a:pPr>
            <a:r>
              <a:rPr lang="de-DE" altLang="de-DE" sz="1000" dirty="0"/>
              <a:t> FS_UAV_Ph3 </a:t>
            </a:r>
          </a:p>
          <a:p>
            <a:pPr marL="536575" lvl="1">
              <a:defRPr/>
            </a:pPr>
            <a:r>
              <a:rPr lang="en-US" sz="1000" dirty="0"/>
              <a:t> Alignment of requirements.</a:t>
            </a:r>
          </a:p>
          <a:p>
            <a:pPr marL="536575" lvl="1">
              <a:defRPr/>
            </a:pPr>
            <a:r>
              <a:rPr lang="en-US" sz="1000" dirty="0"/>
              <a:t> Update the term USSP to USS </a:t>
            </a:r>
          </a:p>
          <a:p>
            <a:pPr lvl="1">
              <a:spcBef>
                <a:spcPct val="0"/>
              </a:spcBef>
            </a:pPr>
            <a:r>
              <a:rPr lang="de-DE" altLang="de-DE" sz="1000" dirty="0"/>
              <a:t> UAV_Ph3</a:t>
            </a:r>
          </a:p>
          <a:p>
            <a:pPr marL="536575" lvl="1">
              <a:defRPr/>
            </a:pPr>
            <a:r>
              <a:rPr lang="en-GB" sz="1000" dirty="0"/>
              <a:t> Move requirement from UAV safety to flight path and zones management</a:t>
            </a:r>
          </a:p>
          <a:p>
            <a:pPr marL="536575" lvl="1">
              <a:defRPr/>
            </a:pPr>
            <a:r>
              <a:rPr lang="en-GB" sz="1000" dirty="0"/>
              <a:t> Additional Requirements for Remote Identification of UAS and UTM assistance requirements</a:t>
            </a:r>
          </a:p>
          <a:p>
            <a:pPr marL="536575" lvl="1">
              <a:defRPr/>
            </a:pPr>
            <a:endParaRPr lang="en-US" altLang="zh-CN" sz="500" dirty="0"/>
          </a:p>
          <a:p>
            <a:pPr>
              <a:spcBef>
                <a:spcPct val="0"/>
              </a:spcBef>
            </a:pPr>
            <a:r>
              <a:rPr lang="en-GB" altLang="en-US" sz="1400" dirty="0"/>
              <a:t>Impacts and dependencies on other WGs: none identified</a:t>
            </a:r>
            <a:endParaRPr lang="en-US" altLang="en-US" sz="1400" dirty="0"/>
          </a:p>
          <a:p>
            <a:pPr>
              <a:spcBef>
                <a:spcPct val="0"/>
              </a:spcBef>
            </a:pPr>
            <a:r>
              <a:rPr lang="de-DE" altLang="en-US" sz="1400" dirty="0"/>
              <a:t>Next steps</a:t>
            </a:r>
          </a:p>
          <a:p>
            <a:pPr marL="536575" lvl="1"/>
            <a:r>
              <a:rPr lang="en-US" sz="1000" dirty="0"/>
              <a:t> None</a:t>
            </a:r>
          </a:p>
          <a:p>
            <a:pPr marL="536575" lvl="1"/>
            <a:endParaRPr lang="en-US" sz="1000" dirty="0"/>
          </a:p>
          <a:p>
            <a:pPr marL="536575" lvl="1" indent="0">
              <a:buNone/>
            </a:pPr>
            <a:r>
              <a:rPr lang="en-US" sz="800" dirty="0"/>
              <a:t> </a:t>
            </a:r>
          </a:p>
          <a:p>
            <a:pPr lvl="1" indent="0">
              <a:buNone/>
            </a:pPr>
            <a:endParaRPr lang="en-US" altLang="en-US" sz="1000" dirty="0"/>
          </a:p>
        </p:txBody>
      </p:sp>
      <p:graphicFrame>
        <p:nvGraphicFramePr>
          <p:cNvPr id="2" name="Table 1">
            <a:extLst>
              <a:ext uri="{FF2B5EF4-FFF2-40B4-BE49-F238E27FC236}">
                <a16:creationId xmlns:a16="http://schemas.microsoft.com/office/drawing/2014/main" id="{6888D463-925C-D497-C61C-C47CE2400DB6}"/>
              </a:ext>
            </a:extLst>
          </p:cNvPr>
          <p:cNvGraphicFramePr>
            <a:graphicFrameLocks noGrp="1"/>
          </p:cNvGraphicFramePr>
          <p:nvPr>
            <p:extLst>
              <p:ext uri="{D42A27DB-BD31-4B8C-83A1-F6EECF244321}">
                <p14:modId xmlns:p14="http://schemas.microsoft.com/office/powerpoint/2010/main" val="3564269791"/>
              </p:ext>
            </p:extLst>
          </p:nvPr>
        </p:nvGraphicFramePr>
        <p:xfrm>
          <a:off x="443548" y="998983"/>
          <a:ext cx="8180388" cy="740917"/>
        </p:xfrm>
        <a:graphic>
          <a:graphicData uri="http://schemas.openxmlformats.org/drawingml/2006/table">
            <a:tbl>
              <a:tblPr firstRow="1" firstCol="1" bandRow="1">
                <a:tableStyleId>{F5AB1C69-6EDB-4FF4-983F-18BD219EF322}</a:tableStyleId>
              </a:tblPr>
              <a:tblGrid>
                <a:gridCol w="515302">
                  <a:extLst>
                    <a:ext uri="{9D8B030D-6E8A-4147-A177-3AD203B41FA5}">
                      <a16:colId xmlns:a16="http://schemas.microsoft.com/office/drawing/2014/main" val="20000"/>
                    </a:ext>
                  </a:extLst>
                </a:gridCol>
                <a:gridCol w="3091331">
                  <a:extLst>
                    <a:ext uri="{9D8B030D-6E8A-4147-A177-3AD203B41FA5}">
                      <a16:colId xmlns:a16="http://schemas.microsoft.com/office/drawing/2014/main" val="20001"/>
                    </a:ext>
                  </a:extLst>
                </a:gridCol>
                <a:gridCol w="934569">
                  <a:extLst>
                    <a:ext uri="{9D8B030D-6E8A-4147-A177-3AD203B41FA5}">
                      <a16:colId xmlns:a16="http://schemas.microsoft.com/office/drawing/2014/main" val="20002"/>
                    </a:ext>
                  </a:extLst>
                </a:gridCol>
                <a:gridCol w="666750">
                  <a:extLst>
                    <a:ext uri="{9D8B030D-6E8A-4147-A177-3AD203B41FA5}">
                      <a16:colId xmlns:a16="http://schemas.microsoft.com/office/drawing/2014/main" val="20003"/>
                    </a:ext>
                  </a:extLst>
                </a:gridCol>
                <a:gridCol w="389490">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304938">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a:t>
                      </a:r>
                      <a:r>
                        <a:rPr lang="en-GB" sz="700" dirty="0"/>
                        <a:t>(dd/mm/</a:t>
                      </a:r>
                      <a:r>
                        <a:rPr lang="en-GB" sz="700" dirty="0" err="1"/>
                        <a:t>yyyy</a:t>
                      </a:r>
                      <a:r>
                        <a:rPr lang="en-GB" sz="700" dirty="0"/>
                        <a:t>)</a:t>
                      </a:r>
                      <a:endParaRPr lang="en-GB" sz="900" dirty="0"/>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49027">
                <a:tc>
                  <a:txBody>
                    <a:bodyPr/>
                    <a:lstStyle/>
                    <a:p>
                      <a:pPr algn="ctr" fontAlgn="t"/>
                      <a:r>
                        <a:rPr lang="en-GB" sz="900" b="0" i="0" u="none" strike="noStrike" kern="1200" dirty="0">
                          <a:solidFill>
                            <a:srgbClr val="000000"/>
                          </a:solidFill>
                          <a:effectLst/>
                          <a:latin typeface="Arial" panose="020B0604020202020204" pitchFamily="34" charset="0"/>
                          <a:ea typeface="+mn-ea"/>
                          <a:cs typeface="+mn-cs"/>
                        </a:rPr>
                        <a:t>960017</a:t>
                      </a:r>
                    </a:p>
                  </a:txBody>
                  <a:tcPr marL="9525" marR="9525" marT="9525" marB="0" anchor="ctr"/>
                </a:tc>
                <a:tc>
                  <a:txBody>
                    <a:bodyPr/>
                    <a:lstStyle/>
                    <a:p>
                      <a:pPr algn="l" fontAlgn="t"/>
                      <a:r>
                        <a:rPr lang="en-GB" sz="1000" b="0" i="1" u="none" strike="noStrike" kern="1200" dirty="0">
                          <a:solidFill>
                            <a:srgbClr val="0000FF"/>
                          </a:solidFill>
                          <a:effectLst/>
                          <a:latin typeface="Arial" panose="020B0604020202020204" pitchFamily="34" charset="0"/>
                          <a:ea typeface="+mn-ea"/>
                          <a:cs typeface="+mn-cs"/>
                        </a:rPr>
                        <a:t>Study on UAV Phase 3 </a:t>
                      </a:r>
                    </a:p>
                  </a:txBody>
                  <a:tcPr marL="45720" marR="45720" anchor="ctr"/>
                </a:tc>
                <a:tc>
                  <a:txBody>
                    <a:bodyPr/>
                    <a:lstStyle/>
                    <a:p>
                      <a:pPr algn="ctr" fontAlgn="t"/>
                      <a:r>
                        <a:rPr lang="en-GB" sz="1000" b="0" i="0" u="none" strike="noStrike" kern="1200" dirty="0">
                          <a:solidFill>
                            <a:srgbClr val="000000"/>
                          </a:solidFill>
                          <a:effectLst/>
                          <a:latin typeface="Arial" panose="020B0604020202020204" pitchFamily="34" charset="0"/>
                          <a:ea typeface="+mn-ea"/>
                          <a:cs typeface="+mn-cs"/>
                        </a:rPr>
                        <a:t>FS_UAV_Ph3</a:t>
                      </a:r>
                    </a:p>
                  </a:txBody>
                  <a:tcPr marL="7144" marR="7144" marT="7144" marB="0" anchor="ctr"/>
                </a:tc>
                <a:tc>
                  <a:txBody>
                    <a:bodyPr/>
                    <a:lstStyle/>
                    <a:p>
                      <a:pPr algn="ctr" fontAlgn="t"/>
                      <a:r>
                        <a:rPr lang="en-GB" sz="900" b="0" i="0" u="none" strike="noStrike" kern="1200" dirty="0">
                          <a:solidFill>
                            <a:srgbClr val="000000"/>
                          </a:solidFill>
                          <a:effectLst/>
                          <a:latin typeface="Arial" panose="020B0604020202020204" pitchFamily="34" charset="0"/>
                          <a:ea typeface="+mn-ea"/>
                          <a:cs typeface="+mn-cs"/>
                        </a:rPr>
                        <a:t>06/06/2023</a:t>
                      </a:r>
                    </a:p>
                  </a:txBody>
                  <a:tcPr marL="7144" marR="7144" marT="7144" marB="0" anchor="ctr"/>
                </a:tc>
                <a:tc>
                  <a:txBody>
                    <a:bodyPr/>
                    <a:lstStyle/>
                    <a:p>
                      <a:pPr algn="ctr">
                        <a:lnSpc>
                          <a:spcPct val="107000"/>
                        </a:lnSpc>
                        <a:spcAft>
                          <a:spcPts val="800"/>
                        </a:spcAft>
                      </a:pPr>
                      <a:r>
                        <a:rPr lang="en-GB" sz="800" b="0" i="0" u="none" strike="noStrike" kern="1200" dirty="0">
                          <a:solidFill>
                            <a:srgbClr val="000000"/>
                          </a:solidFill>
                          <a:effectLst/>
                          <a:latin typeface="Arial" panose="020B0604020202020204" pitchFamily="34" charset="0"/>
                          <a:ea typeface="+mn-ea"/>
                          <a:cs typeface="+mn-cs"/>
                        </a:rPr>
                        <a:t>100%</a:t>
                      </a:r>
                    </a:p>
                  </a:txBody>
                  <a:tcPr marL="27002" marR="27002" marT="0" marB="0" anchor="ctr"/>
                </a:tc>
                <a:tc>
                  <a:txBody>
                    <a:bodyPr/>
                    <a:lstStyle/>
                    <a:p>
                      <a:pPr algn="ctr" fontAlgn="t"/>
                      <a:r>
                        <a:rPr lang="en-GB" sz="900" b="0" i="0" u="sng" strike="noStrike" dirty="0">
                          <a:solidFill>
                            <a:srgbClr val="0563C1"/>
                          </a:solidFill>
                          <a:effectLst/>
                          <a:latin typeface="Calibri" panose="020F0502020204030204" pitchFamily="34" charset="0"/>
                          <a:hlinkClick r:id="rId3"/>
                        </a:rPr>
                        <a:t>SP-220954</a:t>
                      </a:r>
                      <a:endParaRPr lang="en-GB" sz="900" b="0" i="0" u="sng" strike="noStrike" dirty="0">
                        <a:solidFill>
                          <a:srgbClr val="0563C1"/>
                        </a:solidFill>
                        <a:effectLst/>
                        <a:latin typeface="Calibri" panose="020F0502020204030204" pitchFamily="34" charset="0"/>
                      </a:endParaRPr>
                    </a:p>
                  </a:txBody>
                  <a:tcPr marL="7144" marR="7144" marT="7144" marB="0" anchor="ctr"/>
                </a:tc>
                <a:tc>
                  <a:txBody>
                    <a:bodyPr/>
                    <a:lstStyle/>
                    <a:p>
                      <a:pPr algn="ctr">
                        <a:lnSpc>
                          <a:spcPct val="107000"/>
                        </a:lnSpc>
                        <a:spcAft>
                          <a:spcPts val="800"/>
                        </a:spcAft>
                      </a:pPr>
                      <a:r>
                        <a:rPr lang="en-GB" sz="900" b="1" kern="1200" dirty="0">
                          <a:solidFill>
                            <a:srgbClr val="FF0000"/>
                          </a:solidFill>
                          <a:latin typeface="+mn-lt"/>
                          <a:ea typeface="+mn-ea"/>
                          <a:cs typeface="+mn-cs"/>
                        </a:rPr>
                        <a:t>-</a:t>
                      </a:r>
                    </a:p>
                  </a:txBody>
                  <a:tcPr marL="36002" marR="36002" marT="0" marB="0" anchor="ctr"/>
                </a:tc>
                <a:tc>
                  <a:txBody>
                    <a:bodyPr/>
                    <a:lstStyle/>
                    <a:p>
                      <a:pPr marL="0" marR="0" lvl="0" indent="0" algn="ctr" defTabSz="914296" rtl="0" eaLnBrk="1" fontAlgn="b" latinLnBrk="0" hangingPunct="1">
                        <a:lnSpc>
                          <a:spcPct val="100000"/>
                        </a:lnSpc>
                        <a:spcBef>
                          <a:spcPts val="0"/>
                        </a:spcBef>
                        <a:spcAft>
                          <a:spcPts val="0"/>
                        </a:spcAft>
                        <a:buClrTx/>
                        <a:buSzTx/>
                        <a:buFontTx/>
                        <a:buNone/>
                        <a:tabLst/>
                        <a:defRPr/>
                      </a:pPr>
                      <a:r>
                        <a:rPr lang="en-US" altLang="en-US" sz="800" b="0" i="0" u="none" strike="noStrike" kern="1200" dirty="0">
                          <a:solidFill>
                            <a:srgbClr val="FF0000"/>
                          </a:solidFill>
                          <a:effectLst/>
                          <a:latin typeface="Arial" panose="020B0604020202020204" pitchFamily="34" charset="0"/>
                          <a:ea typeface="+mn-ea"/>
                          <a:cs typeface="+mn-cs"/>
                        </a:rPr>
                        <a:t>-</a:t>
                      </a:r>
                      <a:endParaRPr lang="en-GB" sz="800" b="0" i="0" u="none" strike="noStrike" kern="1200" dirty="0">
                        <a:solidFill>
                          <a:srgbClr val="FF0000"/>
                        </a:solidFill>
                        <a:effectLst/>
                        <a:latin typeface="Arial" panose="020B0604020202020204" pitchFamily="34" charset="0"/>
                        <a:ea typeface="+mn-ea"/>
                        <a:cs typeface="+mn-cs"/>
                      </a:endParaRPr>
                    </a:p>
                  </a:txBody>
                  <a:tcPr marL="9525" marR="9525" marT="9519" marB="0" anchor="ctr"/>
                </a:tc>
                <a:extLst>
                  <a:ext uri="{0D108BD9-81ED-4DB2-BD59-A6C34878D82A}">
                    <a16:rowId xmlns:a16="http://schemas.microsoft.com/office/drawing/2014/main" val="10001"/>
                  </a:ext>
                </a:extLst>
              </a:tr>
              <a:tr h="186952">
                <a:tc>
                  <a:txBody>
                    <a:bodyPr/>
                    <a:lstStyle/>
                    <a:p>
                      <a:pPr algn="ctr" fontAlgn="t"/>
                      <a:r>
                        <a:rPr lang="en-GB" sz="900" b="0" i="0" u="none" strike="noStrike" kern="1200" dirty="0">
                          <a:solidFill>
                            <a:srgbClr val="000000"/>
                          </a:solidFill>
                          <a:effectLst/>
                          <a:latin typeface="Arial" panose="020B0604020202020204" pitchFamily="34" charset="0"/>
                          <a:ea typeface="+mn-ea"/>
                          <a:cs typeface="+mn-cs"/>
                        </a:rPr>
                        <a:t>1000032</a:t>
                      </a:r>
                    </a:p>
                  </a:txBody>
                  <a:tcPr marL="9525" marR="9525" marT="9525" marB="0" anchor="ctr"/>
                </a:tc>
                <a:tc>
                  <a:txBody>
                    <a:bodyPr/>
                    <a:lstStyle/>
                    <a:p>
                      <a:pPr algn="l" fontAlgn="t"/>
                      <a:r>
                        <a:rPr lang="en-GB" sz="1000" b="0" i="1" u="none" strike="noStrike" kern="1200" dirty="0">
                          <a:solidFill>
                            <a:srgbClr val="0000FF"/>
                          </a:solidFill>
                          <a:effectLst/>
                          <a:latin typeface="Arial" panose="020B0604020202020204" pitchFamily="34" charset="0"/>
                          <a:ea typeface="+mn-ea"/>
                          <a:cs typeface="+mn-cs"/>
                        </a:rPr>
                        <a:t> </a:t>
                      </a:r>
                      <a:r>
                        <a:rPr lang="en-GB" sz="1000" b="0" i="1" u="none" strike="noStrike" kern="1200" dirty="0" err="1">
                          <a:solidFill>
                            <a:srgbClr val="0000FF"/>
                          </a:solidFill>
                          <a:effectLst/>
                          <a:latin typeface="Arial" panose="020B0604020202020204" pitchFamily="34" charset="0"/>
                          <a:ea typeface="+mn-ea"/>
                          <a:cs typeface="+mn-cs"/>
                        </a:rPr>
                        <a:t>Uncrewed</a:t>
                      </a:r>
                      <a:r>
                        <a:rPr lang="en-GB" sz="1000" b="0" i="1" u="none" strike="noStrike" kern="1200" dirty="0">
                          <a:solidFill>
                            <a:srgbClr val="0000FF"/>
                          </a:solidFill>
                          <a:effectLst/>
                          <a:latin typeface="Arial" panose="020B0604020202020204" pitchFamily="34" charset="0"/>
                          <a:ea typeface="+mn-ea"/>
                          <a:cs typeface="+mn-cs"/>
                        </a:rPr>
                        <a:t> Aerial Systems Phase 3 </a:t>
                      </a:r>
                    </a:p>
                  </a:txBody>
                  <a:tcPr marL="9525" marR="9525" marT="9525" marB="0"/>
                </a:tc>
                <a:tc>
                  <a:txBody>
                    <a:bodyPr/>
                    <a:lstStyle/>
                    <a:p>
                      <a:pPr algn="ctr" fontAlgn="t"/>
                      <a:r>
                        <a:rPr lang="en-GB" sz="1000" b="0" i="0" u="none" strike="noStrike" dirty="0">
                          <a:solidFill>
                            <a:srgbClr val="000000"/>
                          </a:solidFill>
                          <a:effectLst/>
                          <a:latin typeface="Arial" panose="020B0604020202020204" pitchFamily="34" charset="0"/>
                        </a:rPr>
                        <a:t>UAS_Ph3</a:t>
                      </a:r>
                    </a:p>
                  </a:txBody>
                  <a:tcPr marL="9525" marR="9525" marT="9525" marB="0"/>
                </a:tc>
                <a:tc>
                  <a:txBody>
                    <a:bodyPr/>
                    <a:lstStyle/>
                    <a:p>
                      <a:pPr algn="ctr" fontAlgn="t"/>
                      <a:r>
                        <a:rPr lang="en-GB" sz="900" b="0" i="0" u="none" strike="noStrike" kern="1200" dirty="0">
                          <a:solidFill>
                            <a:srgbClr val="000000"/>
                          </a:solidFill>
                          <a:effectLst/>
                          <a:latin typeface="Arial" panose="020B0604020202020204" pitchFamily="34" charset="0"/>
                          <a:ea typeface="+mn-ea"/>
                          <a:cs typeface="+mn-cs"/>
                        </a:rPr>
                        <a:t>06/12/2023</a:t>
                      </a:r>
                    </a:p>
                  </a:txBody>
                  <a:tcPr marL="9525" marR="9525" marT="9525" marB="0" anchor="ctr"/>
                </a:tc>
                <a:tc>
                  <a:txBody>
                    <a:bodyPr/>
                    <a:lstStyle/>
                    <a:p>
                      <a:pPr algn="ctr">
                        <a:lnSpc>
                          <a:spcPct val="107000"/>
                        </a:lnSpc>
                        <a:spcAft>
                          <a:spcPts val="800"/>
                        </a:spcAft>
                      </a:pPr>
                      <a:r>
                        <a:rPr lang="en-GB" sz="800" b="0" i="0" u="none" strike="noStrike" kern="1200" dirty="0">
                          <a:solidFill>
                            <a:srgbClr val="000000"/>
                          </a:solidFill>
                          <a:effectLst/>
                          <a:latin typeface="Arial" panose="020B0604020202020204" pitchFamily="34" charset="0"/>
                          <a:ea typeface="+mn-ea"/>
                          <a:cs typeface="+mn-cs"/>
                        </a:rPr>
                        <a:t>95%</a:t>
                      </a:r>
                    </a:p>
                  </a:txBody>
                  <a:tcPr marL="27002" marR="27002" marT="0" marB="0" anchor="ctr"/>
                </a:tc>
                <a:tc>
                  <a:txBody>
                    <a:bodyPr/>
                    <a:lstStyle/>
                    <a:p>
                      <a:pPr algn="ctr" fontAlgn="t"/>
                      <a:r>
                        <a:rPr lang="en-GB" sz="900" b="0" i="0" u="none" strike="noStrike" dirty="0">
                          <a:solidFill>
                            <a:srgbClr val="0563C1"/>
                          </a:solidFill>
                          <a:effectLst/>
                          <a:latin typeface="Calibri" panose="020F0502020204030204" pitchFamily="34" charset="0"/>
                        </a:rPr>
                        <a:t>SP-230518</a:t>
                      </a:r>
                      <a:endParaRPr lang="en-GB" sz="900" b="0" i="0" u="sng" strike="noStrike" dirty="0">
                        <a:solidFill>
                          <a:srgbClr val="0563C1"/>
                        </a:solidFill>
                        <a:effectLst/>
                        <a:latin typeface="Calibri" panose="020F0502020204030204" pitchFamily="34" charset="0"/>
                      </a:endParaRPr>
                    </a:p>
                  </a:txBody>
                  <a:tcPr marL="7144" marR="7144" marT="7144" marB="0" anchor="ctr"/>
                </a:tc>
                <a:tc>
                  <a:txBody>
                    <a:bodyPr/>
                    <a:lstStyle/>
                    <a:p>
                      <a:pPr algn="ctr">
                        <a:lnSpc>
                          <a:spcPct val="107000"/>
                        </a:lnSpc>
                        <a:spcAft>
                          <a:spcPts val="800"/>
                        </a:spcAft>
                      </a:pPr>
                      <a:r>
                        <a:rPr lang="en-GB" sz="900" b="1" kern="1200" dirty="0">
                          <a:solidFill>
                            <a:srgbClr val="FF0000"/>
                          </a:solidFill>
                          <a:latin typeface="+mn-lt"/>
                          <a:ea typeface="+mn-ea"/>
                          <a:cs typeface="+mn-cs"/>
                        </a:rPr>
                        <a:t>100%</a:t>
                      </a:r>
                    </a:p>
                  </a:txBody>
                  <a:tcPr marL="36002" marR="36002" marT="0" marB="0" anchor="ctr"/>
                </a:tc>
                <a:tc>
                  <a:txBody>
                    <a:bodyPr/>
                    <a:lstStyle/>
                    <a:p>
                      <a:pPr algn="r" fontAlgn="b"/>
                      <a:endParaRPr lang="en-GB" sz="1000" b="0" i="0" u="none" strike="noStrike" kern="1200" dirty="0">
                        <a:solidFill>
                          <a:srgbClr val="000000"/>
                        </a:solidFill>
                        <a:effectLst/>
                        <a:latin typeface="Arial" panose="020B0604020202020204" pitchFamily="34" charset="0"/>
                        <a:ea typeface="+mn-ea"/>
                        <a:cs typeface="+mn-cs"/>
                      </a:endParaRPr>
                    </a:p>
                  </a:txBody>
                  <a:tcPr marL="9525" marR="9525" marT="9519" marB="0" anchor="ctr"/>
                </a:tc>
                <a:extLst>
                  <a:ext uri="{0D108BD9-81ED-4DB2-BD59-A6C34878D82A}">
                    <a16:rowId xmlns:a16="http://schemas.microsoft.com/office/drawing/2014/main" val="2886756586"/>
                  </a:ext>
                </a:extLst>
              </a:tr>
            </a:tbl>
          </a:graphicData>
        </a:graphic>
      </p:graphicFrame>
    </p:spTree>
    <p:extLst>
      <p:ext uri="{BB962C8B-B14F-4D97-AF65-F5344CB8AC3E}">
        <p14:creationId xmlns:p14="http://schemas.microsoft.com/office/powerpoint/2010/main" val="1852305822"/>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238125"/>
            <a:ext cx="6827838" cy="857250"/>
          </a:xfrm>
        </p:spPr>
        <p:txBody>
          <a:bodyPr/>
          <a:lstStyle/>
          <a:p>
            <a:pPr algn="l"/>
            <a:r>
              <a:rPr lang="en-GB" b="1" dirty="0"/>
              <a:t>DualSteer</a:t>
            </a:r>
            <a:endParaRPr lang="en-GB" altLang="en-US" b="1" dirty="0"/>
          </a:p>
        </p:txBody>
      </p:sp>
      <p:sp>
        <p:nvSpPr>
          <p:cNvPr id="4" name="Content Placeholder 7">
            <a:extLst>
              <a:ext uri="{FF2B5EF4-FFF2-40B4-BE49-F238E27FC236}">
                <a16:creationId xmlns:a16="http://schemas.microsoft.com/office/drawing/2014/main" id="{359BA68C-406B-079B-B4F4-2126BC3F04A4}"/>
              </a:ext>
            </a:extLst>
          </p:cNvPr>
          <p:cNvSpPr txBox="1">
            <a:spLocks/>
          </p:cNvSpPr>
          <p:nvPr/>
        </p:nvSpPr>
        <p:spPr>
          <a:xfrm>
            <a:off x="408623" y="1943717"/>
            <a:ext cx="8250237" cy="2543175"/>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en-US" altLang="en-US" sz="1400" b="1" u="sng" dirty="0">
                <a:solidFill>
                  <a:srgbClr val="FF0000"/>
                </a:solidFill>
                <a:cs typeface="Arial" panose="020B0604020202020204" pitchFamily="34" charset="0"/>
              </a:rPr>
              <a:t>Study</a:t>
            </a:r>
            <a:r>
              <a:rPr lang="en-US" altLang="en-US" sz="1400" b="1" i="1" dirty="0">
                <a:solidFill>
                  <a:srgbClr val="FF0000"/>
                </a:solidFill>
                <a:cs typeface="Arial" panose="020B0604020202020204" pitchFamily="34" charset="0"/>
              </a:rPr>
              <a:t>: TR 22.841 for </a:t>
            </a:r>
            <a:r>
              <a:rPr lang="de-DE" altLang="en-US" sz="1400" b="1" i="1" dirty="0">
                <a:solidFill>
                  <a:srgbClr val="FF0000"/>
                </a:solidFill>
                <a:cs typeface="Arial" panose="020B0604020202020204" pitchFamily="34" charset="0"/>
              </a:rPr>
              <a:t>a</a:t>
            </a:r>
            <a:r>
              <a:rPr lang="de-DE" altLang="de-DE" sz="1400" b="1" i="1" dirty="0">
                <a:solidFill>
                  <a:srgbClr val="FF0000"/>
                </a:solidFill>
                <a:cs typeface="Arial" panose="020B0604020202020204" pitchFamily="34" charset="0"/>
              </a:rPr>
              <a:t>pproval (S1-233226 CP, S1-233259 TR) in SP-231413 (A.I. 6.8.1)</a:t>
            </a:r>
          </a:p>
          <a:p>
            <a:pPr>
              <a:spcBef>
                <a:spcPct val="0"/>
              </a:spcBef>
            </a:pPr>
            <a:r>
              <a:rPr lang="en-US" altLang="en-US" sz="1400" b="1" u="sng" dirty="0">
                <a:solidFill>
                  <a:srgbClr val="FF0000"/>
                </a:solidFill>
                <a:cs typeface="Arial" panose="020B0604020202020204" pitchFamily="34" charset="0"/>
              </a:rPr>
              <a:t>Normative</a:t>
            </a:r>
            <a:r>
              <a:rPr lang="en-US" altLang="en-US" sz="1400" b="1" i="1" dirty="0">
                <a:solidFill>
                  <a:srgbClr val="FF0000"/>
                </a:solidFill>
                <a:cs typeface="Arial" panose="020B0604020202020204" pitchFamily="34" charset="0"/>
              </a:rPr>
              <a:t>: New WID on SP-231412 </a:t>
            </a:r>
            <a:r>
              <a:rPr lang="en-US" altLang="en-US" sz="1400" dirty="0"/>
              <a:t>+ [CR package in DualSteer - </a:t>
            </a:r>
            <a:r>
              <a:rPr lang="en-US" altLang="en-US" sz="1400" b="1" i="1" dirty="0">
                <a:solidFill>
                  <a:srgbClr val="FF0000"/>
                </a:solidFill>
                <a:cs typeface="Arial" panose="020B0604020202020204" pitchFamily="34" charset="0"/>
              </a:rPr>
              <a:t>SP-231411</a:t>
            </a:r>
            <a:r>
              <a:rPr lang="en-US" altLang="en-US" sz="1400" dirty="0"/>
              <a:t>]</a:t>
            </a:r>
          </a:p>
          <a:p>
            <a:pPr>
              <a:spcBef>
                <a:spcPct val="0"/>
              </a:spcBef>
            </a:pPr>
            <a:r>
              <a:rPr lang="de-DE" altLang="de-DE" sz="1400" dirty="0"/>
              <a:t>Progress since previous SA meeting</a:t>
            </a:r>
            <a:endParaRPr lang="de-DE" altLang="de-DE" sz="1000" dirty="0"/>
          </a:p>
          <a:p>
            <a:pPr lvl="1">
              <a:spcBef>
                <a:spcPct val="0"/>
              </a:spcBef>
            </a:pPr>
            <a:r>
              <a:rPr lang="de-DE" altLang="de-DE" sz="1000" dirty="0"/>
              <a:t> FS_DualSteer </a:t>
            </a:r>
          </a:p>
          <a:p>
            <a:pPr marL="536575" lvl="1">
              <a:defRPr/>
            </a:pPr>
            <a:r>
              <a:rPr lang="en-US" sz="1000" dirty="0"/>
              <a:t> Agreed one UC update and CPRs</a:t>
            </a:r>
          </a:p>
          <a:p>
            <a:pPr lvl="1">
              <a:spcBef>
                <a:spcPct val="0"/>
              </a:spcBef>
            </a:pPr>
            <a:r>
              <a:rPr lang="de-DE" altLang="de-DE" sz="1000" dirty="0"/>
              <a:t> DualSteer </a:t>
            </a:r>
            <a:r>
              <a:rPr lang="en-US" altLang="en-US" sz="1000" dirty="0"/>
              <a:t>[CR package in DualSteer - </a:t>
            </a:r>
            <a:r>
              <a:rPr lang="en-US" altLang="en-US" sz="1000" b="1" i="1" dirty="0">
                <a:solidFill>
                  <a:srgbClr val="FF0000"/>
                </a:solidFill>
                <a:cs typeface="Arial" panose="020B0604020202020204" pitchFamily="34" charset="0"/>
              </a:rPr>
              <a:t>SP-231411</a:t>
            </a:r>
            <a:r>
              <a:rPr lang="en-US" altLang="en-US" sz="1000" dirty="0"/>
              <a:t>]</a:t>
            </a:r>
            <a:endParaRPr lang="de-DE" altLang="de-DE" sz="1000" dirty="0"/>
          </a:p>
          <a:p>
            <a:pPr marL="536575" lvl="1">
              <a:defRPr/>
            </a:pPr>
            <a:r>
              <a:rPr lang="en-GB" sz="1000" dirty="0"/>
              <a:t>  </a:t>
            </a:r>
            <a:r>
              <a:rPr lang="en-US" sz="1000" dirty="0"/>
              <a:t>Agreed WID and normative requirements (22.261 CR) </a:t>
            </a:r>
          </a:p>
          <a:p>
            <a:pPr marL="536575" lvl="1" indent="0">
              <a:buNone/>
              <a:defRPr/>
            </a:pPr>
            <a:endParaRPr lang="en-US" altLang="zh-CN" sz="500" dirty="0"/>
          </a:p>
          <a:p>
            <a:pPr>
              <a:spcBef>
                <a:spcPct val="0"/>
              </a:spcBef>
            </a:pPr>
            <a:r>
              <a:rPr lang="en-GB" altLang="en-US" sz="1400" dirty="0"/>
              <a:t>Impacts and dependencies on other WGs: none identified</a:t>
            </a:r>
            <a:endParaRPr lang="en-US" altLang="en-US" sz="1400" dirty="0"/>
          </a:p>
          <a:p>
            <a:pPr>
              <a:spcBef>
                <a:spcPct val="0"/>
              </a:spcBef>
            </a:pPr>
            <a:r>
              <a:rPr lang="de-DE" altLang="en-US" sz="1400" dirty="0"/>
              <a:t>Next steps</a:t>
            </a:r>
          </a:p>
          <a:p>
            <a:pPr marL="536575" lvl="1"/>
            <a:r>
              <a:rPr lang="en-US" sz="1000" dirty="0"/>
              <a:t> None</a:t>
            </a:r>
            <a:endParaRPr lang="en-US" sz="800" dirty="0"/>
          </a:p>
          <a:p>
            <a:pPr lvl="1" indent="0">
              <a:buNone/>
            </a:pPr>
            <a:endParaRPr lang="en-US" altLang="en-US" sz="1000" dirty="0"/>
          </a:p>
        </p:txBody>
      </p:sp>
      <p:graphicFrame>
        <p:nvGraphicFramePr>
          <p:cNvPr id="2" name="Table 1">
            <a:extLst>
              <a:ext uri="{FF2B5EF4-FFF2-40B4-BE49-F238E27FC236}">
                <a16:creationId xmlns:a16="http://schemas.microsoft.com/office/drawing/2014/main" id="{6888D463-925C-D497-C61C-C47CE2400DB6}"/>
              </a:ext>
            </a:extLst>
          </p:cNvPr>
          <p:cNvGraphicFramePr>
            <a:graphicFrameLocks noGrp="1"/>
          </p:cNvGraphicFramePr>
          <p:nvPr>
            <p:extLst>
              <p:ext uri="{D42A27DB-BD31-4B8C-83A1-F6EECF244321}">
                <p14:modId xmlns:p14="http://schemas.microsoft.com/office/powerpoint/2010/main" val="3149936670"/>
              </p:ext>
            </p:extLst>
          </p:nvPr>
        </p:nvGraphicFramePr>
        <p:xfrm>
          <a:off x="443548" y="998983"/>
          <a:ext cx="8180388" cy="898733"/>
        </p:xfrm>
        <a:graphic>
          <a:graphicData uri="http://schemas.openxmlformats.org/drawingml/2006/table">
            <a:tbl>
              <a:tblPr firstRow="1" firstCol="1" bandRow="1">
                <a:tableStyleId>{F5AB1C69-6EDB-4FF4-983F-18BD219EF322}</a:tableStyleId>
              </a:tblPr>
              <a:tblGrid>
                <a:gridCol w="515302">
                  <a:extLst>
                    <a:ext uri="{9D8B030D-6E8A-4147-A177-3AD203B41FA5}">
                      <a16:colId xmlns:a16="http://schemas.microsoft.com/office/drawing/2014/main" val="20000"/>
                    </a:ext>
                  </a:extLst>
                </a:gridCol>
                <a:gridCol w="3091331">
                  <a:extLst>
                    <a:ext uri="{9D8B030D-6E8A-4147-A177-3AD203B41FA5}">
                      <a16:colId xmlns:a16="http://schemas.microsoft.com/office/drawing/2014/main" val="20001"/>
                    </a:ext>
                  </a:extLst>
                </a:gridCol>
                <a:gridCol w="934569">
                  <a:extLst>
                    <a:ext uri="{9D8B030D-6E8A-4147-A177-3AD203B41FA5}">
                      <a16:colId xmlns:a16="http://schemas.microsoft.com/office/drawing/2014/main" val="20002"/>
                    </a:ext>
                  </a:extLst>
                </a:gridCol>
                <a:gridCol w="666750">
                  <a:extLst>
                    <a:ext uri="{9D8B030D-6E8A-4147-A177-3AD203B41FA5}">
                      <a16:colId xmlns:a16="http://schemas.microsoft.com/office/drawing/2014/main" val="20003"/>
                    </a:ext>
                  </a:extLst>
                </a:gridCol>
                <a:gridCol w="389490">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304938">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a:t>
                      </a:r>
                      <a:r>
                        <a:rPr lang="en-GB" sz="700" dirty="0"/>
                        <a:t>(dd/mm/</a:t>
                      </a:r>
                      <a:r>
                        <a:rPr lang="en-GB" sz="700" dirty="0" err="1"/>
                        <a:t>yyyy</a:t>
                      </a:r>
                      <a:r>
                        <a:rPr lang="en-GB" sz="700" dirty="0"/>
                        <a:t>)</a:t>
                      </a:r>
                      <a:endParaRPr lang="en-GB" sz="900" dirty="0"/>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49027">
                <a:tc>
                  <a:txBody>
                    <a:bodyPr/>
                    <a:lstStyle/>
                    <a:p>
                      <a:pPr algn="ctr" fontAlgn="t"/>
                      <a:r>
                        <a:rPr lang="en-GB" sz="900" b="0" i="0" u="none" strike="noStrike" kern="1200" dirty="0">
                          <a:solidFill>
                            <a:srgbClr val="000000"/>
                          </a:solidFill>
                          <a:effectLst/>
                          <a:latin typeface="Arial" panose="020B0604020202020204" pitchFamily="34" charset="0"/>
                          <a:ea typeface="+mn-ea"/>
                          <a:cs typeface="+mn-cs"/>
                        </a:rPr>
                        <a:t>960018</a:t>
                      </a:r>
                    </a:p>
                  </a:txBody>
                  <a:tcPr marL="5150" marR="5150" marT="5150" marB="0" anchor="ctr"/>
                </a:tc>
                <a:tc>
                  <a:txBody>
                    <a:bodyPr/>
                    <a:lstStyle/>
                    <a:p>
                      <a:pPr algn="l" fontAlgn="t"/>
                      <a:r>
                        <a:rPr lang="en-GB" sz="1000" b="0" i="1" u="none" strike="noStrike" kern="1200" dirty="0">
                          <a:solidFill>
                            <a:srgbClr val="0000FF"/>
                          </a:solidFill>
                          <a:effectLst/>
                          <a:latin typeface="Arial" panose="020B0604020202020204" pitchFamily="34" charset="0"/>
                          <a:ea typeface="+mn-ea"/>
                          <a:cs typeface="+mn-cs"/>
                        </a:rPr>
                        <a:t> Study on Upper layer traffic steering, switching and split over dual 3GPP access </a:t>
                      </a:r>
                    </a:p>
                  </a:txBody>
                  <a:tcPr marL="5150" marR="5150" marT="5150" marB="0" anchor="ctr"/>
                </a:tc>
                <a:tc>
                  <a:txBody>
                    <a:bodyPr/>
                    <a:lstStyle/>
                    <a:p>
                      <a:pPr algn="ctr" fontAlgn="t"/>
                      <a:r>
                        <a:rPr lang="en-GB" sz="900" b="0" i="0" u="none" strike="noStrike" kern="1200" dirty="0" err="1">
                          <a:solidFill>
                            <a:srgbClr val="000000"/>
                          </a:solidFill>
                          <a:effectLst/>
                          <a:latin typeface="Arial" panose="020B0604020202020204" pitchFamily="34" charset="0"/>
                          <a:ea typeface="+mn-ea"/>
                          <a:cs typeface="+mn-cs"/>
                        </a:rPr>
                        <a:t>FS_DualSteer</a:t>
                      </a:r>
                      <a:endParaRPr lang="en-GB" sz="900" b="0" i="0" u="none" strike="noStrike" kern="1200" dirty="0">
                        <a:solidFill>
                          <a:srgbClr val="000000"/>
                        </a:solidFill>
                        <a:effectLst/>
                        <a:latin typeface="Arial" panose="020B0604020202020204" pitchFamily="34" charset="0"/>
                        <a:ea typeface="+mn-ea"/>
                        <a:cs typeface="+mn-cs"/>
                      </a:endParaRPr>
                    </a:p>
                  </a:txBody>
                  <a:tcPr marL="5150" marR="5150" marT="5150" marB="0" anchor="ctr"/>
                </a:tc>
                <a:tc>
                  <a:txBody>
                    <a:bodyPr/>
                    <a:lstStyle/>
                    <a:p>
                      <a:pPr algn="ctr" fontAlgn="t"/>
                      <a:r>
                        <a:rPr lang="en-GB" sz="900" b="0" i="0" u="none" strike="noStrike" kern="1200" dirty="0">
                          <a:solidFill>
                            <a:srgbClr val="000000"/>
                          </a:solidFill>
                          <a:effectLst/>
                          <a:latin typeface="Arial" panose="020B0604020202020204" pitchFamily="34" charset="0"/>
                          <a:ea typeface="+mn-ea"/>
                          <a:cs typeface="+mn-cs"/>
                        </a:rPr>
                        <a:t>09/09/2023</a:t>
                      </a:r>
                    </a:p>
                  </a:txBody>
                  <a:tcPr marL="5150" marR="5150" marT="5150" marB="0" anchor="ctr"/>
                </a:tc>
                <a:tc>
                  <a:txBody>
                    <a:bodyPr/>
                    <a:lstStyle/>
                    <a:p>
                      <a:pPr algn="ctr" fontAlgn="t"/>
                      <a:r>
                        <a:rPr lang="en-GB" sz="900" b="0" i="0" u="none" strike="noStrike" kern="1200" dirty="0">
                          <a:solidFill>
                            <a:srgbClr val="000000"/>
                          </a:solidFill>
                          <a:effectLst/>
                          <a:latin typeface="Arial" panose="020B0604020202020204" pitchFamily="34" charset="0"/>
                          <a:ea typeface="+mn-ea"/>
                          <a:cs typeface="+mn-cs"/>
                        </a:rPr>
                        <a:t>95%</a:t>
                      </a:r>
                    </a:p>
                  </a:txBody>
                  <a:tcPr marL="5150" marR="5150" marT="5150" marB="0" anchor="ctr"/>
                </a:tc>
                <a:tc>
                  <a:txBody>
                    <a:bodyPr/>
                    <a:lstStyle/>
                    <a:p>
                      <a:pPr algn="l" fontAlgn="t"/>
                      <a:r>
                        <a:rPr lang="en-GB" sz="900" b="0" i="0" u="sng" strike="noStrike" kern="1200" dirty="0">
                          <a:solidFill>
                            <a:srgbClr val="0563C1"/>
                          </a:solidFill>
                          <a:effectLst/>
                          <a:latin typeface="Calibri" panose="020F0502020204030204" pitchFamily="34" charset="0"/>
                          <a:ea typeface="+mn-ea"/>
                          <a:cs typeface="+mn-cs"/>
                          <a:hlinkClick r:id="rId3">
                            <a:extLst>
                              <a:ext uri="{A12FA001-AC4F-418D-AE19-62706E023703}">
                                <ahyp:hlinkClr xmlns:ahyp="http://schemas.microsoft.com/office/drawing/2018/hyperlinkcolor" val="tx"/>
                              </a:ext>
                            </a:extLst>
                          </a:hlinkClick>
                        </a:rPr>
                        <a:t>SP-220445</a:t>
                      </a:r>
                      <a:endParaRPr lang="en-GB" sz="900" b="0" i="0" u="sng" strike="noStrike" kern="1200" dirty="0">
                        <a:solidFill>
                          <a:srgbClr val="0563C1"/>
                        </a:solidFill>
                        <a:effectLst/>
                        <a:latin typeface="Calibri" panose="020F0502020204030204" pitchFamily="34" charset="0"/>
                        <a:ea typeface="+mn-ea"/>
                        <a:cs typeface="+mn-cs"/>
                      </a:endParaRPr>
                    </a:p>
                  </a:txBody>
                  <a:tcPr marL="5150" marR="5150" marT="5150" marB="0" anchor="ctr"/>
                </a:tc>
                <a:tc>
                  <a:txBody>
                    <a:bodyPr/>
                    <a:lstStyle/>
                    <a:p>
                      <a:pPr algn="ctr">
                        <a:lnSpc>
                          <a:spcPct val="107000"/>
                        </a:lnSpc>
                        <a:spcAft>
                          <a:spcPts val="800"/>
                        </a:spcAft>
                      </a:pPr>
                      <a:r>
                        <a:rPr lang="en-GB" sz="1000" kern="1200" dirty="0">
                          <a:solidFill>
                            <a:srgbClr val="FF0000"/>
                          </a:solidFill>
                          <a:latin typeface="+mn-lt"/>
                          <a:ea typeface="+mn-ea"/>
                          <a:cs typeface="+mn-cs"/>
                        </a:rPr>
                        <a:t>100%</a:t>
                      </a:r>
                    </a:p>
                  </a:txBody>
                  <a:tcPr marL="36002" marR="36002" marT="0" marB="0" anchor="ctr"/>
                </a:tc>
                <a:tc>
                  <a:txBody>
                    <a:bodyPr/>
                    <a:lstStyle/>
                    <a:p>
                      <a:pPr algn="ctr" fontAlgn="b"/>
                      <a:r>
                        <a:rPr lang="en-GB" sz="800" b="0" i="0" u="none" strike="noStrike" kern="1200" dirty="0">
                          <a:solidFill>
                            <a:srgbClr val="FF0000"/>
                          </a:solidFill>
                          <a:effectLst/>
                          <a:latin typeface="Arial" panose="020B0604020202020204" pitchFamily="34" charset="0"/>
                          <a:ea typeface="+mn-ea"/>
                          <a:cs typeface="+mn-cs"/>
                        </a:rPr>
                        <a:t>TR sent for approval</a:t>
                      </a:r>
                    </a:p>
                  </a:txBody>
                  <a:tcPr marL="9525" marR="9525" marT="9519" marB="0" anchor="ctr"/>
                </a:tc>
                <a:extLst>
                  <a:ext uri="{0D108BD9-81ED-4DB2-BD59-A6C34878D82A}">
                    <a16:rowId xmlns:a16="http://schemas.microsoft.com/office/drawing/2014/main" val="10001"/>
                  </a:ext>
                </a:extLst>
              </a:tr>
              <a:tr h="186952">
                <a:tc>
                  <a:txBody>
                    <a:bodyPr/>
                    <a:lstStyle/>
                    <a:p>
                      <a:pPr algn="ctr" fontAlgn="t"/>
                      <a:r>
                        <a:rPr lang="nl-NL" sz="800" b="0" i="0" u="none" strike="noStrike" kern="1200" dirty="0">
                          <a:solidFill>
                            <a:srgbClr val="000000"/>
                          </a:solidFill>
                          <a:effectLst/>
                          <a:latin typeface="Arial" panose="020B0604020202020204" pitchFamily="34" charset="0"/>
                          <a:ea typeface="+mn-ea"/>
                          <a:cs typeface="+mn-cs"/>
                        </a:rPr>
                        <a:t>1020031</a:t>
                      </a:r>
                      <a:endParaRPr lang="en-GB" sz="800" b="0" i="0" u="none" strike="noStrike" kern="1200" dirty="0">
                        <a:solidFill>
                          <a:srgbClr val="000000"/>
                        </a:solidFill>
                        <a:effectLst/>
                        <a:latin typeface="Arial" panose="020B0604020202020204" pitchFamily="34" charset="0"/>
                        <a:ea typeface="+mn-ea"/>
                        <a:cs typeface="+mn-cs"/>
                      </a:endParaRPr>
                    </a:p>
                  </a:txBody>
                  <a:tcPr marL="9525" marR="9525" marT="9525" marB="0" anchor="ctr"/>
                </a:tc>
                <a:tc>
                  <a:txBody>
                    <a:bodyPr/>
                    <a:lstStyle/>
                    <a:p>
                      <a:pPr algn="l" fontAlgn="t"/>
                      <a:r>
                        <a:rPr lang="en-GB" sz="900" b="1" i="0" u="none" strike="noStrike" kern="1200" dirty="0">
                          <a:solidFill>
                            <a:srgbClr val="0000FF"/>
                          </a:solidFill>
                          <a:effectLst/>
                          <a:latin typeface="Arial" panose="020B0604020202020204" pitchFamily="34" charset="0"/>
                          <a:ea typeface="+mn-ea"/>
                          <a:cs typeface="+mn-cs"/>
                        </a:rPr>
                        <a:t> Upper layer traffic steering, switching and split over dual 3GPP access </a:t>
                      </a:r>
                    </a:p>
                  </a:txBody>
                  <a:tcPr marL="9525" marR="9525" marT="9525"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DualSteer</a:t>
                      </a:r>
                    </a:p>
                  </a:txBody>
                  <a:tcPr marL="9525" marR="9525" marT="9525"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12/12/2023</a:t>
                      </a:r>
                    </a:p>
                  </a:txBody>
                  <a:tcPr marL="9525" marR="9525" marT="9525"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a:t>
                      </a:r>
                    </a:p>
                  </a:txBody>
                  <a:tcPr marL="9525" marR="9525" marT="9525" marB="0" anchor="ctr"/>
                </a:tc>
                <a:tc>
                  <a:txBody>
                    <a:bodyPr/>
                    <a:lstStyle/>
                    <a:p>
                      <a:pPr algn="ctr" fontAlgn="t"/>
                      <a:r>
                        <a:rPr lang="en-GB" sz="900" b="0" i="0" u="sng" strike="noStrike" kern="1200" dirty="0">
                          <a:solidFill>
                            <a:srgbClr val="0563C1"/>
                          </a:solidFill>
                          <a:effectLst/>
                          <a:latin typeface="Calibri" panose="020F0502020204030204" pitchFamily="34" charset="0"/>
                          <a:ea typeface="+mn-ea"/>
                          <a:cs typeface="+mn-cs"/>
                          <a:hlinkClick r:id="rId4">
                            <a:extLst>
                              <a:ext uri="{A12FA001-AC4F-418D-AE19-62706E023703}">
                                <ahyp:hlinkClr xmlns:ahyp="http://schemas.microsoft.com/office/drawing/2018/hyperlinkcolor" val="tx"/>
                              </a:ext>
                            </a:extLst>
                          </a:hlinkClick>
                        </a:rPr>
                        <a:t>SP-231412</a:t>
                      </a:r>
                      <a:endParaRPr lang="en-GB" sz="900" b="0" i="0" u="sng" strike="noStrike" kern="1200" dirty="0">
                        <a:solidFill>
                          <a:srgbClr val="0563C1"/>
                        </a:solidFill>
                        <a:effectLst/>
                        <a:latin typeface="Calibri" panose="020F0502020204030204" pitchFamily="34" charset="0"/>
                        <a:ea typeface="+mn-ea"/>
                        <a:cs typeface="+mn-cs"/>
                      </a:endParaRPr>
                    </a:p>
                  </a:txBody>
                  <a:tcPr marL="9525" marR="9525" marT="9525" marB="0" anchor="ctr"/>
                </a:tc>
                <a:tc>
                  <a:txBody>
                    <a:bodyPr/>
                    <a:lstStyle/>
                    <a:p>
                      <a:pPr algn="ctr">
                        <a:lnSpc>
                          <a:spcPct val="107000"/>
                        </a:lnSpc>
                        <a:spcAft>
                          <a:spcPts val="800"/>
                        </a:spcAft>
                      </a:pPr>
                      <a:r>
                        <a:rPr lang="en-GB" sz="900" b="1" kern="1200" dirty="0">
                          <a:solidFill>
                            <a:srgbClr val="FF0000"/>
                          </a:solidFill>
                          <a:latin typeface="+mn-lt"/>
                          <a:ea typeface="+mn-ea"/>
                          <a:cs typeface="+mn-cs"/>
                        </a:rPr>
                        <a:t>95%</a:t>
                      </a:r>
                    </a:p>
                  </a:txBody>
                  <a:tcPr marL="36002" marR="36002" marT="0" marB="0" anchor="ctr"/>
                </a:tc>
                <a:tc>
                  <a:txBody>
                    <a:bodyPr/>
                    <a:lstStyle/>
                    <a:p>
                      <a:pPr algn="ctr" fontAlgn="b"/>
                      <a:r>
                        <a:rPr lang="en-GB" sz="800" b="0" i="0" u="none" strike="noStrike" kern="1200" dirty="0">
                          <a:solidFill>
                            <a:srgbClr val="FF0000"/>
                          </a:solidFill>
                          <a:effectLst/>
                          <a:latin typeface="Arial" panose="020B0604020202020204" pitchFamily="34" charset="0"/>
                          <a:ea typeface="+mn-ea"/>
                          <a:cs typeface="+mn-cs"/>
                        </a:rPr>
                        <a:t>NEW</a:t>
                      </a:r>
                    </a:p>
                  </a:txBody>
                  <a:tcPr marL="9525" marR="9525" marT="9519" marB="0" anchor="ctr"/>
                </a:tc>
                <a:extLst>
                  <a:ext uri="{0D108BD9-81ED-4DB2-BD59-A6C34878D82A}">
                    <a16:rowId xmlns:a16="http://schemas.microsoft.com/office/drawing/2014/main" val="2886756586"/>
                  </a:ext>
                </a:extLst>
              </a:tr>
            </a:tbl>
          </a:graphicData>
        </a:graphic>
      </p:graphicFrame>
    </p:spTree>
    <p:extLst>
      <p:ext uri="{BB962C8B-B14F-4D97-AF65-F5344CB8AC3E}">
        <p14:creationId xmlns:p14="http://schemas.microsoft.com/office/powerpoint/2010/main" val="337211164"/>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238125"/>
            <a:ext cx="6827838" cy="857250"/>
          </a:xfrm>
        </p:spPr>
        <p:txBody>
          <a:bodyPr/>
          <a:lstStyle/>
          <a:p>
            <a:pPr algn="l"/>
            <a:r>
              <a:rPr lang="en-GB" b="1" dirty="0" err="1"/>
              <a:t>EnergyServ</a:t>
            </a:r>
            <a:endParaRPr lang="en-GB" altLang="en-US" b="1" dirty="0"/>
          </a:p>
        </p:txBody>
      </p:sp>
      <p:sp>
        <p:nvSpPr>
          <p:cNvPr id="4" name="Content Placeholder 7">
            <a:extLst>
              <a:ext uri="{FF2B5EF4-FFF2-40B4-BE49-F238E27FC236}">
                <a16:creationId xmlns:a16="http://schemas.microsoft.com/office/drawing/2014/main" id="{359BA68C-406B-079B-B4F4-2126BC3F04A4}"/>
              </a:ext>
            </a:extLst>
          </p:cNvPr>
          <p:cNvSpPr txBox="1">
            <a:spLocks/>
          </p:cNvSpPr>
          <p:nvPr/>
        </p:nvSpPr>
        <p:spPr>
          <a:xfrm>
            <a:off x="347663" y="1805536"/>
            <a:ext cx="8250237" cy="2543175"/>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400" dirty="0"/>
              <a:t>Progress since previous SA meeting</a:t>
            </a:r>
            <a:r>
              <a:rPr lang="de-DE" altLang="de-DE" sz="2000" dirty="0"/>
              <a:t> </a:t>
            </a:r>
            <a:r>
              <a:rPr lang="de-DE" altLang="de-DE" sz="1200" dirty="0"/>
              <a:t>[CR package in EnergyServ- </a:t>
            </a:r>
            <a:r>
              <a:rPr lang="en-US" altLang="en-US" sz="1200" b="1" i="1" dirty="0">
                <a:solidFill>
                  <a:srgbClr val="FF0000"/>
                </a:solidFill>
                <a:cs typeface="Arial" panose="020B0604020202020204" pitchFamily="34" charset="0"/>
              </a:rPr>
              <a:t>SP-231414</a:t>
            </a:r>
            <a:r>
              <a:rPr lang="de-DE" altLang="de-DE" sz="1200" dirty="0"/>
              <a:t>]</a:t>
            </a:r>
            <a:r>
              <a:rPr lang="en-GB" altLang="zh-CN" sz="1200" dirty="0"/>
              <a:t> </a:t>
            </a:r>
            <a:endParaRPr lang="de-DE" altLang="de-DE" sz="1000" dirty="0"/>
          </a:p>
          <a:p>
            <a:pPr lvl="1">
              <a:spcBef>
                <a:spcPct val="0"/>
              </a:spcBef>
            </a:pPr>
            <a:r>
              <a:rPr lang="de-DE" altLang="de-DE" sz="1000" dirty="0"/>
              <a:t> FS_EnergyServ </a:t>
            </a:r>
            <a:r>
              <a:rPr lang="en-GB" altLang="zh-CN" sz="1000" dirty="0"/>
              <a:t> </a:t>
            </a:r>
          </a:p>
          <a:p>
            <a:pPr marL="536575" lvl="1">
              <a:defRPr/>
            </a:pPr>
            <a:r>
              <a:rPr lang="en-US" altLang="en-GB" sz="1000" dirty="0"/>
              <a:t> Consolidation requirements update with leftover PRs</a:t>
            </a:r>
          </a:p>
          <a:p>
            <a:pPr lvl="1">
              <a:spcBef>
                <a:spcPct val="0"/>
              </a:spcBef>
              <a:defRPr/>
            </a:pPr>
            <a:r>
              <a:rPr lang="de-DE" altLang="de-DE" sz="1000" dirty="0"/>
              <a:t> EnergyServ</a:t>
            </a:r>
          </a:p>
          <a:p>
            <a:pPr marL="536575" lvl="1">
              <a:defRPr/>
            </a:pPr>
            <a:r>
              <a:rPr lang="en-GB" sz="1000" dirty="0"/>
              <a:t> </a:t>
            </a:r>
            <a:r>
              <a:rPr lang="en-US" altLang="en-GB" sz="1000" dirty="0"/>
              <a:t>Energy Efficiency as a Service Criteria requirements update with newly agreed CPRs</a:t>
            </a:r>
            <a:endParaRPr lang="en-US" altLang="zh-CN" sz="500" dirty="0"/>
          </a:p>
          <a:p>
            <a:pPr>
              <a:spcBef>
                <a:spcPct val="0"/>
              </a:spcBef>
            </a:pPr>
            <a:r>
              <a:rPr lang="en-GB" altLang="en-US" sz="1400" dirty="0"/>
              <a:t>Impacts and dependencies on other WGs: none identified</a:t>
            </a:r>
            <a:endParaRPr lang="en-US" altLang="en-US" sz="1400" dirty="0"/>
          </a:p>
          <a:p>
            <a:pPr>
              <a:spcBef>
                <a:spcPct val="0"/>
              </a:spcBef>
            </a:pPr>
            <a:r>
              <a:rPr lang="de-DE" altLang="en-US" sz="1400" dirty="0"/>
              <a:t>Next steps</a:t>
            </a:r>
          </a:p>
          <a:p>
            <a:pPr marL="536575" lvl="1"/>
            <a:r>
              <a:rPr lang="en-US" sz="1000" dirty="0"/>
              <a:t> None </a:t>
            </a:r>
          </a:p>
          <a:p>
            <a:pPr marL="536575" lvl="1"/>
            <a:endParaRPr lang="en-US" sz="1000" dirty="0"/>
          </a:p>
          <a:p>
            <a:pPr marL="536575" lvl="1" indent="0">
              <a:buNone/>
            </a:pPr>
            <a:r>
              <a:rPr lang="en-US" sz="800" dirty="0"/>
              <a:t> </a:t>
            </a:r>
          </a:p>
          <a:p>
            <a:pPr lvl="1" indent="0">
              <a:buNone/>
            </a:pPr>
            <a:endParaRPr lang="en-US" altLang="en-US" sz="1000" dirty="0"/>
          </a:p>
        </p:txBody>
      </p:sp>
      <p:graphicFrame>
        <p:nvGraphicFramePr>
          <p:cNvPr id="2" name="Table 1">
            <a:extLst>
              <a:ext uri="{FF2B5EF4-FFF2-40B4-BE49-F238E27FC236}">
                <a16:creationId xmlns:a16="http://schemas.microsoft.com/office/drawing/2014/main" id="{6888D463-925C-D497-C61C-C47CE2400DB6}"/>
              </a:ext>
            </a:extLst>
          </p:cNvPr>
          <p:cNvGraphicFramePr>
            <a:graphicFrameLocks noGrp="1"/>
          </p:cNvGraphicFramePr>
          <p:nvPr>
            <p:extLst>
              <p:ext uri="{D42A27DB-BD31-4B8C-83A1-F6EECF244321}">
                <p14:modId xmlns:p14="http://schemas.microsoft.com/office/powerpoint/2010/main" val="1294183643"/>
              </p:ext>
            </p:extLst>
          </p:nvPr>
        </p:nvGraphicFramePr>
        <p:xfrm>
          <a:off x="443548" y="998983"/>
          <a:ext cx="8180388" cy="740917"/>
        </p:xfrm>
        <a:graphic>
          <a:graphicData uri="http://schemas.openxmlformats.org/drawingml/2006/table">
            <a:tbl>
              <a:tblPr firstRow="1" firstCol="1" bandRow="1">
                <a:tableStyleId>{F5AB1C69-6EDB-4FF4-983F-18BD219EF322}</a:tableStyleId>
              </a:tblPr>
              <a:tblGrid>
                <a:gridCol w="515302">
                  <a:extLst>
                    <a:ext uri="{9D8B030D-6E8A-4147-A177-3AD203B41FA5}">
                      <a16:colId xmlns:a16="http://schemas.microsoft.com/office/drawing/2014/main" val="20000"/>
                    </a:ext>
                  </a:extLst>
                </a:gridCol>
                <a:gridCol w="3091331">
                  <a:extLst>
                    <a:ext uri="{9D8B030D-6E8A-4147-A177-3AD203B41FA5}">
                      <a16:colId xmlns:a16="http://schemas.microsoft.com/office/drawing/2014/main" val="20001"/>
                    </a:ext>
                  </a:extLst>
                </a:gridCol>
                <a:gridCol w="934569">
                  <a:extLst>
                    <a:ext uri="{9D8B030D-6E8A-4147-A177-3AD203B41FA5}">
                      <a16:colId xmlns:a16="http://schemas.microsoft.com/office/drawing/2014/main" val="20002"/>
                    </a:ext>
                  </a:extLst>
                </a:gridCol>
                <a:gridCol w="666750">
                  <a:extLst>
                    <a:ext uri="{9D8B030D-6E8A-4147-A177-3AD203B41FA5}">
                      <a16:colId xmlns:a16="http://schemas.microsoft.com/office/drawing/2014/main" val="20003"/>
                    </a:ext>
                  </a:extLst>
                </a:gridCol>
                <a:gridCol w="389490">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304938">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a:t>
                      </a:r>
                      <a:r>
                        <a:rPr lang="en-GB" sz="700" dirty="0"/>
                        <a:t>(dd/mm/</a:t>
                      </a:r>
                      <a:r>
                        <a:rPr lang="en-GB" sz="700" dirty="0" err="1"/>
                        <a:t>yyyy</a:t>
                      </a:r>
                      <a:r>
                        <a:rPr lang="en-GB" sz="700" dirty="0"/>
                        <a:t>)</a:t>
                      </a:r>
                      <a:endParaRPr lang="en-GB" sz="900" dirty="0"/>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49027">
                <a:tc>
                  <a:txBody>
                    <a:bodyPr/>
                    <a:lstStyle/>
                    <a:p>
                      <a:pPr algn="ctr" fontAlgn="b"/>
                      <a:r>
                        <a:rPr lang="en-GB" sz="900" b="0" i="0" u="none" strike="noStrike" kern="1200" dirty="0">
                          <a:solidFill>
                            <a:srgbClr val="000000"/>
                          </a:solidFill>
                          <a:effectLst/>
                          <a:latin typeface="Arial" panose="020B0604020202020204" pitchFamily="34" charset="0"/>
                          <a:ea typeface="+mn-ea"/>
                          <a:cs typeface="+mn-cs"/>
                        </a:rPr>
                        <a:t>960019</a:t>
                      </a:r>
                    </a:p>
                  </a:txBody>
                  <a:tcPr marL="9525" marR="9525" marT="9519" marB="0" anchor="ctr"/>
                </a:tc>
                <a:tc>
                  <a:txBody>
                    <a:bodyPr/>
                    <a:lstStyle/>
                    <a:p>
                      <a:pPr algn="l" fontAlgn="b"/>
                      <a:r>
                        <a:rPr lang="en-US" sz="1000" b="0" i="1" u="none" strike="noStrike" kern="1200" dirty="0">
                          <a:solidFill>
                            <a:srgbClr val="0000FF"/>
                          </a:solidFill>
                          <a:effectLst/>
                          <a:latin typeface="Arial" panose="020B0604020202020204" pitchFamily="34" charset="0"/>
                          <a:ea typeface="+mn-ea"/>
                          <a:cs typeface="+mn-cs"/>
                        </a:rPr>
                        <a:t> Study on Energy Efficiency as Service Criteria</a:t>
                      </a:r>
                      <a:endParaRPr lang="en-GB" sz="1000" b="0" i="1" u="none" strike="noStrike" kern="1200" dirty="0">
                        <a:solidFill>
                          <a:srgbClr val="0000FF"/>
                        </a:solidFill>
                        <a:effectLst/>
                        <a:latin typeface="Arial" panose="020B0604020202020204" pitchFamily="34" charset="0"/>
                        <a:ea typeface="+mn-ea"/>
                        <a:cs typeface="+mn-cs"/>
                      </a:endParaRPr>
                    </a:p>
                  </a:txBody>
                  <a:tcPr marL="9525" marR="9525" marT="9519" marB="0" anchor="ctr"/>
                </a:tc>
                <a:tc>
                  <a:txBody>
                    <a:bodyPr/>
                    <a:lstStyle/>
                    <a:p>
                      <a:pPr algn="ctr" fontAlgn="b"/>
                      <a:r>
                        <a:rPr lang="en-GB" altLang="zh-CN" sz="900" b="0" i="0" u="none" strike="noStrike" kern="1200" dirty="0" err="1">
                          <a:solidFill>
                            <a:srgbClr val="000000"/>
                          </a:solidFill>
                          <a:effectLst/>
                          <a:latin typeface="Arial" panose="020B0604020202020204" pitchFamily="34" charset="0"/>
                          <a:ea typeface="+mn-ea"/>
                          <a:cs typeface="+mn-cs"/>
                        </a:rPr>
                        <a:t>FS_EnergyServ</a:t>
                      </a:r>
                      <a:endParaRPr lang="en-GB" sz="900" b="0" i="0" u="none" strike="noStrike" kern="1200" dirty="0">
                        <a:solidFill>
                          <a:srgbClr val="000000"/>
                        </a:solidFill>
                        <a:effectLst/>
                        <a:latin typeface="Arial" panose="020B0604020202020204" pitchFamily="34" charset="0"/>
                        <a:ea typeface="+mn-ea"/>
                        <a:cs typeface="+mn-cs"/>
                      </a:endParaRPr>
                    </a:p>
                  </a:txBody>
                  <a:tcPr marL="9525" marR="9525" marT="9519" marB="0" anchor="ctr"/>
                </a:tc>
                <a:tc>
                  <a:txBody>
                    <a:bodyPr/>
                    <a:lstStyle/>
                    <a:p>
                      <a:pPr algn="ctr" fontAlgn="b"/>
                      <a:r>
                        <a:rPr lang="en-GB" sz="900" b="0" i="0" u="none" strike="noStrike" kern="1200" dirty="0">
                          <a:solidFill>
                            <a:srgbClr val="000000"/>
                          </a:solidFill>
                          <a:effectLst/>
                          <a:latin typeface="Arial" panose="020B0604020202020204" pitchFamily="34" charset="0"/>
                          <a:ea typeface="+mn-ea"/>
                          <a:cs typeface="+mn-cs"/>
                        </a:rPr>
                        <a:t>06/06/2023</a:t>
                      </a:r>
                    </a:p>
                  </a:txBody>
                  <a:tcPr marL="9525" marR="9525" marT="9519" marB="0" anchor="ctr"/>
                </a:tc>
                <a:tc>
                  <a:txBody>
                    <a:bodyPr/>
                    <a:lstStyle/>
                    <a:p>
                      <a:pPr algn="ctr" fontAlgn="b"/>
                      <a:r>
                        <a:rPr lang="en-US" altLang="en-GB" sz="900" b="0" i="0" u="none" strike="noStrike" kern="1200" dirty="0">
                          <a:solidFill>
                            <a:srgbClr val="000000"/>
                          </a:solidFill>
                          <a:effectLst/>
                          <a:latin typeface="Arial" panose="020B0604020202020204" pitchFamily="34" charset="0"/>
                          <a:ea typeface="+mn-ea"/>
                          <a:cs typeface="+mn-cs"/>
                        </a:rPr>
                        <a:t>9</a:t>
                      </a:r>
                      <a:r>
                        <a:rPr lang="en-GB" altLang="en-GB" sz="900" b="0" i="0" u="none" strike="noStrike" kern="1200" dirty="0">
                          <a:solidFill>
                            <a:srgbClr val="000000"/>
                          </a:solidFill>
                          <a:effectLst/>
                          <a:latin typeface="Arial" panose="020B0604020202020204" pitchFamily="34" charset="0"/>
                          <a:ea typeface="+mn-ea"/>
                          <a:cs typeface="+mn-cs"/>
                        </a:rPr>
                        <a:t>5</a:t>
                      </a:r>
                      <a:r>
                        <a:rPr lang="en-GB" sz="900" b="0" i="0" u="none" strike="noStrike" kern="1200" dirty="0">
                          <a:solidFill>
                            <a:srgbClr val="000000"/>
                          </a:solidFill>
                          <a:effectLst/>
                          <a:latin typeface="Arial" panose="020B0604020202020204" pitchFamily="34" charset="0"/>
                          <a:ea typeface="+mn-ea"/>
                          <a:cs typeface="+mn-cs"/>
                        </a:rPr>
                        <a:t>%</a:t>
                      </a:r>
                    </a:p>
                  </a:txBody>
                  <a:tcPr marL="9525" marR="9525" marT="9519" marB="0" anchor="ctr"/>
                </a:tc>
                <a:tc>
                  <a:txBody>
                    <a:bodyPr/>
                    <a:lstStyle/>
                    <a:p>
                      <a:pPr algn="r" fontAlgn="ctr"/>
                      <a:r>
                        <a:rPr lang="en-GB" sz="900" b="0" i="0" u="sng" strike="noStrike" kern="1200" dirty="0">
                          <a:solidFill>
                            <a:srgbClr val="0563C1"/>
                          </a:solidFill>
                          <a:effectLst/>
                          <a:latin typeface="Calibri" panose="020F0502020204030204" pitchFamily="34" charset="0"/>
                          <a:ea typeface="+mn-ea"/>
                          <a:cs typeface="+mn-cs"/>
                          <a:hlinkClick r:id="rId3">
                            <a:extLst>
                              <a:ext uri="{A12FA001-AC4F-418D-AE19-62706E023703}">
                                <ahyp:hlinkClr xmlns:ahyp="http://schemas.microsoft.com/office/drawing/2018/hyperlinkcolor" val="tx"/>
                              </a:ext>
                            </a:extLst>
                          </a:hlinkClick>
                        </a:rPr>
                        <a:t>SP-230235</a:t>
                      </a:r>
                      <a:endParaRPr lang="en-GB" sz="900" b="0" i="0" u="sng" strike="noStrike" kern="1200" dirty="0">
                        <a:solidFill>
                          <a:srgbClr val="0563C1"/>
                        </a:solidFill>
                        <a:effectLst/>
                        <a:latin typeface="Calibri" panose="020F0502020204030204" pitchFamily="34" charset="0"/>
                        <a:ea typeface="+mn-ea"/>
                        <a:cs typeface="+mn-cs"/>
                      </a:endParaRPr>
                    </a:p>
                  </a:txBody>
                  <a:tcPr marL="9525" marR="9525" marT="9519" marB="0" anchor="ctr"/>
                </a:tc>
                <a:tc>
                  <a:txBody>
                    <a:bodyPr/>
                    <a:lstStyle/>
                    <a:p>
                      <a:pPr algn="ctr">
                        <a:lnSpc>
                          <a:spcPct val="107000"/>
                        </a:lnSpc>
                        <a:spcAft>
                          <a:spcPts val="800"/>
                        </a:spcAft>
                      </a:pPr>
                      <a:r>
                        <a:rPr lang="en-US" altLang="en-GB" sz="1000" kern="1200" dirty="0">
                          <a:solidFill>
                            <a:srgbClr val="FF0000"/>
                          </a:solidFill>
                          <a:latin typeface="+mn-lt"/>
                          <a:ea typeface="+mn-ea"/>
                          <a:cs typeface="+mn-cs"/>
                        </a:rPr>
                        <a:t>100%</a:t>
                      </a:r>
                    </a:p>
                  </a:txBody>
                  <a:tcPr marL="36002" marR="36002" marT="0" marB="0" anchor="ctr"/>
                </a:tc>
                <a:tc>
                  <a:txBody>
                    <a:bodyPr/>
                    <a:lstStyle/>
                    <a:p>
                      <a:pPr algn="ctr" fontAlgn="ctr"/>
                      <a:endParaRPr lang="en-GB" sz="800" b="0" i="0" u="none" strike="noStrike" kern="1200" dirty="0">
                        <a:solidFill>
                          <a:srgbClr val="FF0000"/>
                        </a:solidFill>
                        <a:effectLst/>
                        <a:latin typeface="Arial" panose="020B0604020202020204" pitchFamily="34" charset="0"/>
                        <a:ea typeface="+mn-ea"/>
                        <a:cs typeface="+mn-cs"/>
                      </a:endParaRPr>
                    </a:p>
                  </a:txBody>
                  <a:tcPr marL="9525" marR="9525" marT="9519" marB="0" anchor="ctr"/>
                </a:tc>
                <a:extLst>
                  <a:ext uri="{0D108BD9-81ED-4DB2-BD59-A6C34878D82A}">
                    <a16:rowId xmlns:a16="http://schemas.microsoft.com/office/drawing/2014/main" val="10001"/>
                  </a:ext>
                </a:extLst>
              </a:tr>
              <a:tr h="186952">
                <a:tc>
                  <a:txBody>
                    <a:bodyPr/>
                    <a:lstStyle/>
                    <a:p>
                      <a:pPr algn="ctr" fontAlgn="b"/>
                      <a:r>
                        <a:rPr lang="en-GB" sz="900" b="0" i="0" u="none" strike="noStrike" kern="1200" dirty="0">
                          <a:solidFill>
                            <a:srgbClr val="000000"/>
                          </a:solidFill>
                          <a:effectLst/>
                          <a:latin typeface="Arial" panose="020B0604020202020204" pitchFamily="34" charset="0"/>
                          <a:ea typeface="+mn-ea"/>
                          <a:cs typeface="+mn-cs"/>
                        </a:rPr>
                        <a:t>1000033</a:t>
                      </a:r>
                      <a:r>
                        <a:rPr lang="en-GB" sz="700" b="1" i="0" u="none" strike="noStrike" kern="1200" dirty="0">
                          <a:solidFill>
                            <a:srgbClr val="000000"/>
                          </a:solidFill>
                          <a:effectLst/>
                          <a:latin typeface="Arial" panose="020B0604020202020204" pitchFamily="34" charset="0"/>
                          <a:ea typeface="+mn-ea"/>
                          <a:cs typeface="+mn-cs"/>
                        </a:rPr>
                        <a:t> </a:t>
                      </a:r>
                    </a:p>
                  </a:txBody>
                  <a:tcPr marL="9525" marR="9525" marT="9519" marB="0" anchor="ctr"/>
                </a:tc>
                <a:tc>
                  <a:txBody>
                    <a:bodyPr/>
                    <a:lstStyle/>
                    <a:p>
                      <a:pPr algn="l" fontAlgn="b"/>
                      <a:r>
                        <a:rPr lang="en-US" sz="1000" b="0" i="1" u="none" strike="noStrike" kern="1200" dirty="0">
                          <a:solidFill>
                            <a:srgbClr val="0000FF"/>
                          </a:solidFill>
                          <a:effectLst/>
                          <a:latin typeface="Arial" panose="020B0604020202020204" pitchFamily="34" charset="0"/>
                          <a:ea typeface="+mn-ea"/>
                          <a:cs typeface="+mn-cs"/>
                        </a:rPr>
                        <a:t> Energy Efficiency as Service Criteria</a:t>
                      </a:r>
                      <a:endParaRPr lang="en-GB" sz="1000" b="0" i="1" u="none" strike="noStrike" kern="1200" dirty="0">
                        <a:solidFill>
                          <a:srgbClr val="0000FF"/>
                        </a:solidFill>
                        <a:effectLst/>
                        <a:latin typeface="Arial" panose="020B0604020202020204" pitchFamily="34" charset="0"/>
                        <a:ea typeface="+mn-ea"/>
                        <a:cs typeface="+mn-cs"/>
                      </a:endParaRPr>
                    </a:p>
                  </a:txBody>
                  <a:tcPr marL="9525" marR="9525" marT="9519" marB="0" anchor="ctr"/>
                </a:tc>
                <a:tc>
                  <a:txBody>
                    <a:bodyPr/>
                    <a:lstStyle/>
                    <a:p>
                      <a:pPr algn="ctr" fontAlgn="b"/>
                      <a:r>
                        <a:rPr lang="en-GB" altLang="zh-CN" sz="900" b="0" i="0" u="none" strike="noStrike" kern="1200" dirty="0" err="1">
                          <a:solidFill>
                            <a:srgbClr val="000000"/>
                          </a:solidFill>
                          <a:effectLst/>
                          <a:latin typeface="Arial" panose="020B0604020202020204" pitchFamily="34" charset="0"/>
                          <a:ea typeface="+mn-ea"/>
                          <a:cs typeface="+mn-cs"/>
                        </a:rPr>
                        <a:t>EnergyServ</a:t>
                      </a:r>
                      <a:endParaRPr lang="en-GB" sz="900" b="0" i="0" u="none" strike="noStrike" kern="1200" dirty="0">
                        <a:solidFill>
                          <a:srgbClr val="000000"/>
                        </a:solidFill>
                        <a:effectLst/>
                        <a:latin typeface="Arial" panose="020B0604020202020204" pitchFamily="34" charset="0"/>
                        <a:ea typeface="+mn-ea"/>
                        <a:cs typeface="+mn-cs"/>
                      </a:endParaRPr>
                    </a:p>
                  </a:txBody>
                  <a:tcPr marL="9525" marR="9525" marT="9519" marB="0" anchor="ctr"/>
                </a:tc>
                <a:tc>
                  <a:txBody>
                    <a:bodyPr/>
                    <a:lstStyle/>
                    <a:p>
                      <a:pPr algn="ctr" fontAlgn="b"/>
                      <a:r>
                        <a:rPr lang="en-GB" sz="900" b="0" i="0" u="none" strike="noStrike" kern="1200" dirty="0">
                          <a:solidFill>
                            <a:srgbClr val="000000"/>
                          </a:solidFill>
                          <a:effectLst/>
                          <a:latin typeface="Arial" panose="020B0604020202020204" pitchFamily="34" charset="0"/>
                          <a:ea typeface="+mn-ea"/>
                          <a:cs typeface="+mn-cs"/>
                        </a:rPr>
                        <a:t>12/2023</a:t>
                      </a:r>
                    </a:p>
                  </a:txBody>
                  <a:tcPr marL="9525" marR="9525" marT="9519" marB="0" anchor="ctr"/>
                </a:tc>
                <a:tc>
                  <a:txBody>
                    <a:bodyPr/>
                    <a:lstStyle/>
                    <a:p>
                      <a:pPr algn="ctr" fontAlgn="b"/>
                      <a:r>
                        <a:rPr lang="en-US" altLang="en-GB" sz="800" b="0" i="0" u="none" strike="noStrike" dirty="0">
                          <a:solidFill>
                            <a:srgbClr val="000000"/>
                          </a:solidFill>
                          <a:effectLst/>
                          <a:latin typeface="Arial" panose="020B0604020202020204" pitchFamily="34" charset="0"/>
                        </a:rPr>
                        <a:t>75%</a:t>
                      </a:r>
                    </a:p>
                  </a:txBody>
                  <a:tcPr marL="9525" marR="9525" marT="9519" marB="0" anchor="ctr"/>
                </a:tc>
                <a:tc>
                  <a:txBody>
                    <a:bodyPr/>
                    <a:lstStyle/>
                    <a:p>
                      <a:pPr algn="r" fontAlgn="ctr"/>
                      <a:r>
                        <a:rPr lang="en-GB" sz="900" b="0" i="0" u="sng" strike="noStrike" kern="1200" dirty="0">
                          <a:solidFill>
                            <a:srgbClr val="0563C1"/>
                          </a:solidFill>
                          <a:effectLst/>
                          <a:latin typeface="Calibri" panose="020F0502020204030204" pitchFamily="34" charset="0"/>
                          <a:ea typeface="+mn-ea"/>
                          <a:cs typeface="+mn-cs"/>
                        </a:rPr>
                        <a:t>SP-230520</a:t>
                      </a:r>
                    </a:p>
                  </a:txBody>
                  <a:tcPr marL="9525" marR="9525" marT="9519" marB="0" anchor="ctr"/>
                </a:tc>
                <a:tc>
                  <a:txBody>
                    <a:bodyPr/>
                    <a:lstStyle/>
                    <a:p>
                      <a:pPr algn="ctr">
                        <a:lnSpc>
                          <a:spcPct val="107000"/>
                        </a:lnSpc>
                        <a:spcAft>
                          <a:spcPts val="800"/>
                        </a:spcAft>
                      </a:pPr>
                      <a:r>
                        <a:rPr lang="en-US" altLang="en-GB" sz="1000" kern="1200" dirty="0">
                          <a:solidFill>
                            <a:srgbClr val="FF0000"/>
                          </a:solidFill>
                          <a:latin typeface="+mn-lt"/>
                          <a:ea typeface="+mn-ea"/>
                          <a:cs typeface="+mn-cs"/>
                        </a:rPr>
                        <a:t>100%</a:t>
                      </a:r>
                    </a:p>
                  </a:txBody>
                  <a:tcPr marL="36002" marR="36002" marT="0" marB="0" anchor="ctr"/>
                </a:tc>
                <a:tc>
                  <a:txBody>
                    <a:bodyPr/>
                    <a:lstStyle/>
                    <a:p>
                      <a:pPr algn="r" fontAlgn="b"/>
                      <a:endParaRPr lang="en-GB" sz="1000" b="0" i="0" u="none" strike="noStrike" kern="1200" dirty="0">
                        <a:solidFill>
                          <a:srgbClr val="000000"/>
                        </a:solidFill>
                        <a:effectLst/>
                        <a:latin typeface="Arial" panose="020B0604020202020204" pitchFamily="34" charset="0"/>
                        <a:ea typeface="+mn-ea"/>
                        <a:cs typeface="+mn-cs"/>
                      </a:endParaRPr>
                    </a:p>
                  </a:txBody>
                  <a:tcPr marL="9525" marR="9525" marT="9519" marB="0" anchor="ctr"/>
                </a:tc>
                <a:extLst>
                  <a:ext uri="{0D108BD9-81ED-4DB2-BD59-A6C34878D82A}">
                    <a16:rowId xmlns:a16="http://schemas.microsoft.com/office/drawing/2014/main" val="2886756586"/>
                  </a:ext>
                </a:extLst>
              </a:tr>
            </a:tbl>
          </a:graphicData>
        </a:graphic>
      </p:graphicFrame>
    </p:spTree>
    <p:extLst>
      <p:ext uri="{BB962C8B-B14F-4D97-AF65-F5344CB8AC3E}">
        <p14:creationId xmlns:p14="http://schemas.microsoft.com/office/powerpoint/2010/main" val="1128059950"/>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238125"/>
            <a:ext cx="6827838" cy="857250"/>
          </a:xfrm>
        </p:spPr>
        <p:txBody>
          <a:bodyPr/>
          <a:lstStyle/>
          <a:p>
            <a:pPr algn="l"/>
            <a:r>
              <a:rPr lang="en-GB" b="1" dirty="0"/>
              <a:t>FS_SOBOT</a:t>
            </a:r>
            <a:endParaRPr lang="en-GB" altLang="en-US" b="1" dirty="0"/>
          </a:p>
        </p:txBody>
      </p:sp>
      <p:sp>
        <p:nvSpPr>
          <p:cNvPr id="4" name="Content Placeholder 7">
            <a:extLst>
              <a:ext uri="{FF2B5EF4-FFF2-40B4-BE49-F238E27FC236}">
                <a16:creationId xmlns:a16="http://schemas.microsoft.com/office/drawing/2014/main" id="{359BA68C-406B-079B-B4F4-2126BC3F04A4}"/>
              </a:ext>
            </a:extLst>
          </p:cNvPr>
          <p:cNvSpPr txBox="1">
            <a:spLocks/>
          </p:cNvSpPr>
          <p:nvPr/>
        </p:nvSpPr>
        <p:spPr>
          <a:xfrm>
            <a:off x="347663" y="1805536"/>
            <a:ext cx="8250237" cy="2543175"/>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en-US" altLang="en-US" sz="1400" b="1" u="sng" dirty="0">
                <a:solidFill>
                  <a:srgbClr val="FF0000"/>
                </a:solidFill>
                <a:cs typeface="Arial" panose="020B0604020202020204" pitchFamily="34" charset="0"/>
              </a:rPr>
              <a:t>Study</a:t>
            </a:r>
            <a:r>
              <a:rPr lang="en-US" altLang="en-US" sz="1400" b="1" i="1" dirty="0">
                <a:solidFill>
                  <a:srgbClr val="FF0000"/>
                </a:solidFill>
                <a:cs typeface="Arial" panose="020B0604020202020204" pitchFamily="34" charset="0"/>
              </a:rPr>
              <a:t>: TR 22.916 for </a:t>
            </a:r>
            <a:r>
              <a:rPr lang="de-DE" altLang="en-US" sz="1400" b="1" i="1" dirty="0">
                <a:solidFill>
                  <a:srgbClr val="FF0000"/>
                </a:solidFill>
                <a:cs typeface="Arial" panose="020B0604020202020204" pitchFamily="34" charset="0"/>
              </a:rPr>
              <a:t>a</a:t>
            </a:r>
            <a:r>
              <a:rPr lang="de-DE" altLang="de-DE" sz="1400" b="1" i="1" dirty="0">
                <a:solidFill>
                  <a:srgbClr val="FF0000"/>
                </a:solidFill>
                <a:cs typeface="Arial" panose="020B0604020202020204" pitchFamily="34" charset="0"/>
              </a:rPr>
              <a:t>pproval (S1-233260 CP, S1-233261 TR) in SP-231399 (A.I. 6.8.1)</a:t>
            </a:r>
          </a:p>
          <a:p>
            <a:pPr>
              <a:spcBef>
                <a:spcPct val="0"/>
              </a:spcBef>
            </a:pPr>
            <a:r>
              <a:rPr lang="de-DE" altLang="de-DE" sz="1400" dirty="0"/>
              <a:t>Progress since previous SA meeting</a:t>
            </a:r>
            <a:endParaRPr lang="de-DE" altLang="de-DE" sz="1000" dirty="0"/>
          </a:p>
          <a:p>
            <a:pPr marL="536575" lvl="1">
              <a:defRPr/>
            </a:pPr>
            <a:r>
              <a:rPr lang="en-GB" sz="1000" dirty="0"/>
              <a:t> Editorial clean-up</a:t>
            </a:r>
          </a:p>
          <a:p>
            <a:pPr marL="536575" lvl="1">
              <a:defRPr/>
            </a:pPr>
            <a:r>
              <a:rPr lang="en-GB" sz="1000" dirty="0"/>
              <a:t> Admin sections: Overview, conclusions</a:t>
            </a:r>
          </a:p>
          <a:p>
            <a:pPr marL="536575" lvl="1">
              <a:defRPr/>
            </a:pPr>
            <a:r>
              <a:rPr lang="en-GB" sz="1000" dirty="0"/>
              <a:t> Update on 5.1 </a:t>
            </a:r>
            <a:r>
              <a:rPr lang="en-US" sz="1000" dirty="0"/>
              <a:t>Online cooperative high-resolution 3D map building</a:t>
            </a:r>
          </a:p>
          <a:p>
            <a:pPr marL="536575" lvl="1">
              <a:defRPr/>
            </a:pPr>
            <a:r>
              <a:rPr lang="en-GB" sz="1000" dirty="0"/>
              <a:t> Update on 5.8 </a:t>
            </a:r>
            <a:r>
              <a:rPr lang="en-US" sz="1000" dirty="0"/>
              <a:t>Communication support for a group of Mining robots</a:t>
            </a:r>
          </a:p>
          <a:p>
            <a:pPr marL="536575" lvl="1">
              <a:defRPr/>
            </a:pPr>
            <a:r>
              <a:rPr lang="en-GB" sz="1000" dirty="0"/>
              <a:t> Communications scenarios, relations to existing or recently completed studies</a:t>
            </a:r>
          </a:p>
          <a:p>
            <a:pPr marL="536575" lvl="1" indent="0">
              <a:buNone/>
              <a:defRPr/>
            </a:pPr>
            <a:endParaRPr lang="en-US" altLang="zh-CN" sz="500" dirty="0"/>
          </a:p>
          <a:p>
            <a:pPr>
              <a:spcBef>
                <a:spcPct val="0"/>
              </a:spcBef>
            </a:pPr>
            <a:r>
              <a:rPr lang="en-GB" altLang="en-US" sz="1400" dirty="0"/>
              <a:t>Impacts and dependencies on other WGs: none identified</a:t>
            </a:r>
            <a:endParaRPr lang="en-US" altLang="en-US" sz="1400" dirty="0"/>
          </a:p>
          <a:p>
            <a:pPr>
              <a:spcBef>
                <a:spcPct val="0"/>
              </a:spcBef>
            </a:pPr>
            <a:r>
              <a:rPr lang="de-DE" altLang="en-US" sz="1400" dirty="0"/>
              <a:t>Next steps</a:t>
            </a:r>
          </a:p>
          <a:p>
            <a:pPr marL="536575" lvl="1"/>
            <a:r>
              <a:rPr lang="en-US" sz="1000" dirty="0"/>
              <a:t> None</a:t>
            </a:r>
          </a:p>
          <a:p>
            <a:pPr marL="536575" lvl="1" indent="0">
              <a:buNone/>
            </a:pPr>
            <a:endParaRPr lang="en-US" sz="1000" dirty="0"/>
          </a:p>
          <a:p>
            <a:pPr marL="536575" lvl="1" indent="0">
              <a:buNone/>
            </a:pPr>
            <a:r>
              <a:rPr lang="en-US" sz="800" dirty="0"/>
              <a:t> </a:t>
            </a:r>
          </a:p>
          <a:p>
            <a:pPr lvl="1" indent="0">
              <a:buNone/>
            </a:pPr>
            <a:endParaRPr lang="en-US" altLang="en-US" sz="1000" dirty="0"/>
          </a:p>
        </p:txBody>
      </p:sp>
      <p:graphicFrame>
        <p:nvGraphicFramePr>
          <p:cNvPr id="2" name="Table 1">
            <a:extLst>
              <a:ext uri="{FF2B5EF4-FFF2-40B4-BE49-F238E27FC236}">
                <a16:creationId xmlns:a16="http://schemas.microsoft.com/office/drawing/2014/main" id="{6888D463-925C-D497-C61C-C47CE2400DB6}"/>
              </a:ext>
            </a:extLst>
          </p:cNvPr>
          <p:cNvGraphicFramePr>
            <a:graphicFrameLocks noGrp="1"/>
          </p:cNvGraphicFramePr>
          <p:nvPr>
            <p:extLst>
              <p:ext uri="{D42A27DB-BD31-4B8C-83A1-F6EECF244321}">
                <p14:modId xmlns:p14="http://schemas.microsoft.com/office/powerpoint/2010/main" val="3757375706"/>
              </p:ext>
            </p:extLst>
          </p:nvPr>
        </p:nvGraphicFramePr>
        <p:xfrm>
          <a:off x="443548" y="998983"/>
          <a:ext cx="8180388" cy="619263"/>
        </p:xfrm>
        <a:graphic>
          <a:graphicData uri="http://schemas.openxmlformats.org/drawingml/2006/table">
            <a:tbl>
              <a:tblPr firstRow="1" firstCol="1" bandRow="1">
                <a:tableStyleId>{F5AB1C69-6EDB-4FF4-983F-18BD219EF322}</a:tableStyleId>
              </a:tblPr>
              <a:tblGrid>
                <a:gridCol w="515302">
                  <a:extLst>
                    <a:ext uri="{9D8B030D-6E8A-4147-A177-3AD203B41FA5}">
                      <a16:colId xmlns:a16="http://schemas.microsoft.com/office/drawing/2014/main" val="20000"/>
                    </a:ext>
                  </a:extLst>
                </a:gridCol>
                <a:gridCol w="3091331">
                  <a:extLst>
                    <a:ext uri="{9D8B030D-6E8A-4147-A177-3AD203B41FA5}">
                      <a16:colId xmlns:a16="http://schemas.microsoft.com/office/drawing/2014/main" val="20001"/>
                    </a:ext>
                  </a:extLst>
                </a:gridCol>
                <a:gridCol w="934569">
                  <a:extLst>
                    <a:ext uri="{9D8B030D-6E8A-4147-A177-3AD203B41FA5}">
                      <a16:colId xmlns:a16="http://schemas.microsoft.com/office/drawing/2014/main" val="20002"/>
                    </a:ext>
                  </a:extLst>
                </a:gridCol>
                <a:gridCol w="666750">
                  <a:extLst>
                    <a:ext uri="{9D8B030D-6E8A-4147-A177-3AD203B41FA5}">
                      <a16:colId xmlns:a16="http://schemas.microsoft.com/office/drawing/2014/main" val="20003"/>
                    </a:ext>
                  </a:extLst>
                </a:gridCol>
                <a:gridCol w="389490">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304938">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a:t>
                      </a:r>
                      <a:r>
                        <a:rPr lang="en-GB" sz="700" dirty="0"/>
                        <a:t>(dd/mm/</a:t>
                      </a:r>
                      <a:r>
                        <a:rPr lang="en-GB" sz="700" dirty="0" err="1"/>
                        <a:t>yyyy</a:t>
                      </a:r>
                      <a:r>
                        <a:rPr lang="en-GB" sz="700" dirty="0"/>
                        <a:t>)</a:t>
                      </a:r>
                      <a:endParaRPr lang="en-GB" sz="900" dirty="0"/>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49027">
                <a:tc>
                  <a:txBody>
                    <a:bodyPr/>
                    <a:lstStyle/>
                    <a:p>
                      <a:pPr algn="ctr" fontAlgn="t"/>
                      <a:r>
                        <a:rPr lang="en-GB" sz="1000" b="0" i="0" u="none" strike="noStrike" dirty="0">
                          <a:solidFill>
                            <a:srgbClr val="000000"/>
                          </a:solidFill>
                          <a:effectLst/>
                          <a:latin typeface="Arial" panose="020B0604020202020204" pitchFamily="34" charset="0"/>
                        </a:rPr>
                        <a:t>960020</a:t>
                      </a:r>
                    </a:p>
                  </a:txBody>
                  <a:tcPr marL="9525" marR="9525" marT="9525" marB="0" anchor="ctr"/>
                </a:tc>
                <a:tc>
                  <a:txBody>
                    <a:bodyPr/>
                    <a:lstStyle/>
                    <a:p>
                      <a:pPr algn="l" fontAlgn="t"/>
                      <a:r>
                        <a:rPr lang="en-GB" sz="1000" b="0" i="1" u="none" strike="noStrike" kern="1200" dirty="0">
                          <a:solidFill>
                            <a:srgbClr val="0000FF"/>
                          </a:solidFill>
                          <a:effectLst/>
                          <a:latin typeface="Arial" panose="020B0604020202020204" pitchFamily="34" charset="0"/>
                          <a:ea typeface="+mn-ea"/>
                          <a:cs typeface="+mn-cs"/>
                        </a:rPr>
                        <a:t>Study on Network of Service Robots with Ambient Intelligence </a:t>
                      </a:r>
                    </a:p>
                  </a:txBody>
                  <a:tcPr marL="9525" marR="9525" marT="9525" marB="0" anchor="ctr"/>
                </a:tc>
                <a:tc>
                  <a:txBody>
                    <a:bodyPr/>
                    <a:lstStyle/>
                    <a:p>
                      <a:pPr algn="ctr" fontAlgn="t"/>
                      <a:r>
                        <a:rPr lang="en-GB" sz="900" b="0" i="0" u="none" strike="noStrike" kern="1200" dirty="0">
                          <a:solidFill>
                            <a:srgbClr val="000000"/>
                          </a:solidFill>
                          <a:effectLst/>
                          <a:latin typeface="Arial" panose="020B0604020202020204" pitchFamily="34" charset="0"/>
                          <a:ea typeface="+mn-ea"/>
                          <a:cs typeface="+mn-cs"/>
                        </a:rPr>
                        <a:t>FS_SOBOT</a:t>
                      </a:r>
                    </a:p>
                  </a:txBody>
                  <a:tcPr marL="9525" marR="9525" marT="9525" marB="0" anchor="ctr"/>
                </a:tc>
                <a:tc>
                  <a:txBody>
                    <a:bodyPr/>
                    <a:lstStyle/>
                    <a:p>
                      <a:pPr algn="ctr" fontAlgn="t"/>
                      <a:r>
                        <a:rPr lang="en-GB" sz="900" b="0" i="0" u="none" strike="noStrike" kern="1200" dirty="0">
                          <a:solidFill>
                            <a:srgbClr val="000000"/>
                          </a:solidFill>
                          <a:effectLst/>
                          <a:latin typeface="Arial" panose="020B0604020202020204" pitchFamily="34" charset="0"/>
                          <a:ea typeface="+mn-ea"/>
                          <a:cs typeface="+mn-cs"/>
                        </a:rPr>
                        <a:t>09/09/2023</a:t>
                      </a:r>
                    </a:p>
                  </a:txBody>
                  <a:tcPr marL="9525" marR="9525" marT="9525" marB="0" anchor="ctr"/>
                </a:tc>
                <a:tc>
                  <a:txBody>
                    <a:bodyPr/>
                    <a:lstStyle/>
                    <a:p>
                      <a:pPr algn="ctr" fontAlgn="t"/>
                      <a:r>
                        <a:rPr lang="en-GB" sz="900" b="0" i="0" u="none" strike="noStrike" kern="1200" dirty="0">
                          <a:solidFill>
                            <a:srgbClr val="000000"/>
                          </a:solidFill>
                          <a:effectLst/>
                          <a:latin typeface="Arial" panose="020B0604020202020204" pitchFamily="34" charset="0"/>
                          <a:ea typeface="+mn-ea"/>
                          <a:cs typeface="+mn-cs"/>
                        </a:rPr>
                        <a:t>90%</a:t>
                      </a:r>
                    </a:p>
                  </a:txBody>
                  <a:tcPr marL="9525" marR="9525" marT="9525" marB="0" anchor="ctr"/>
                </a:tc>
                <a:tc>
                  <a:txBody>
                    <a:bodyPr/>
                    <a:lstStyle/>
                    <a:p>
                      <a:pPr algn="ctr" fontAlgn="t"/>
                      <a:r>
                        <a:rPr lang="en-GB" sz="900" b="0" i="0" u="sng" strike="noStrike" kern="1200" dirty="0">
                          <a:solidFill>
                            <a:srgbClr val="0563C1"/>
                          </a:solidFill>
                          <a:effectLst/>
                          <a:latin typeface="Calibri" panose="020F0502020204030204" pitchFamily="34" charset="0"/>
                          <a:ea typeface="+mn-ea"/>
                          <a:cs typeface="+mn-cs"/>
                          <a:hlinkClick r:id="rId3">
                            <a:extLst>
                              <a:ext uri="{A12FA001-AC4F-418D-AE19-62706E023703}">
                                <ahyp:hlinkClr xmlns:ahyp="http://schemas.microsoft.com/office/drawing/2018/hyperlinkcolor" val="tx"/>
                              </a:ext>
                            </a:extLst>
                          </a:hlinkClick>
                        </a:rPr>
                        <a:t>SP-220447</a:t>
                      </a:r>
                      <a:endParaRPr lang="en-GB" sz="900" b="0" i="0" u="sng" strike="noStrike" kern="1200" dirty="0">
                        <a:solidFill>
                          <a:srgbClr val="0563C1"/>
                        </a:solidFill>
                        <a:effectLst/>
                        <a:latin typeface="Calibri" panose="020F0502020204030204" pitchFamily="34" charset="0"/>
                        <a:ea typeface="+mn-ea"/>
                        <a:cs typeface="+mn-cs"/>
                      </a:endParaRPr>
                    </a:p>
                  </a:txBody>
                  <a:tcPr marL="9525" marR="9525" marT="9525" marB="0" anchor="ctr"/>
                </a:tc>
                <a:tc>
                  <a:txBody>
                    <a:bodyPr/>
                    <a:lstStyle/>
                    <a:p>
                      <a:pPr algn="ctr">
                        <a:lnSpc>
                          <a:spcPct val="107000"/>
                        </a:lnSpc>
                        <a:spcAft>
                          <a:spcPts val="800"/>
                        </a:spcAft>
                      </a:pPr>
                      <a:r>
                        <a:rPr lang="en-GB" sz="1000" dirty="0">
                          <a:solidFill>
                            <a:srgbClr val="FF0000"/>
                          </a:solidFill>
                        </a:rPr>
                        <a:t>100%</a:t>
                      </a:r>
                    </a:p>
                  </a:txBody>
                  <a:tcPr marL="36002" marR="36002" marT="0" marB="0" anchor="ctr"/>
                </a:tc>
                <a:tc>
                  <a:txBody>
                    <a:bodyPr/>
                    <a:lstStyle/>
                    <a:p>
                      <a:pPr algn="r" fontAlgn="b">
                        <a:tabLst>
                          <a:tab pos="0" algn="l"/>
                        </a:tabLst>
                      </a:pPr>
                      <a:r>
                        <a:rPr lang="en-GB" sz="1000" b="0" i="0" u="none" strike="noStrike" kern="1200" dirty="0">
                          <a:solidFill>
                            <a:srgbClr val="FF0000"/>
                          </a:solidFill>
                          <a:effectLst/>
                          <a:latin typeface="Arial" panose="020B0604020202020204" pitchFamily="34" charset="0"/>
                          <a:ea typeface="+mn-ea"/>
                          <a:cs typeface="+mn-cs"/>
                        </a:rPr>
                        <a:t>TR sent for approval    </a:t>
                      </a:r>
                      <a:endParaRPr lang="en-GB" sz="1000" b="1" i="0" u="none" strike="noStrike" kern="1200" dirty="0">
                        <a:solidFill>
                          <a:srgbClr val="000000"/>
                        </a:solidFill>
                        <a:effectLst/>
                        <a:latin typeface="Arial" panose="020B0604020202020204" pitchFamily="34" charset="0"/>
                        <a:ea typeface="+mn-ea"/>
                        <a:cs typeface="+mn-cs"/>
                      </a:endParaRPr>
                    </a:p>
                  </a:txBody>
                  <a:tcPr marL="9525" marR="9525" marT="9519" marB="0" anchor="ctr"/>
                </a:tc>
                <a:extLst>
                  <a:ext uri="{0D108BD9-81ED-4DB2-BD59-A6C34878D82A}">
                    <a16:rowId xmlns:a16="http://schemas.microsoft.com/office/drawing/2014/main" val="1178054254"/>
                  </a:ext>
                </a:extLst>
              </a:tr>
            </a:tbl>
          </a:graphicData>
        </a:graphic>
      </p:graphicFrame>
    </p:spTree>
    <p:extLst>
      <p:ext uri="{BB962C8B-B14F-4D97-AF65-F5344CB8AC3E}">
        <p14:creationId xmlns:p14="http://schemas.microsoft.com/office/powerpoint/2010/main" val="1381932396"/>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238125"/>
            <a:ext cx="6827838" cy="857250"/>
          </a:xfrm>
        </p:spPr>
        <p:txBody>
          <a:bodyPr/>
          <a:lstStyle/>
          <a:p>
            <a:pPr algn="l"/>
            <a:r>
              <a:rPr lang="en-GB" b="1" dirty="0"/>
              <a:t>FS_ISN</a:t>
            </a:r>
            <a:endParaRPr lang="en-GB" altLang="en-US" b="1" dirty="0"/>
          </a:p>
        </p:txBody>
      </p:sp>
      <p:sp>
        <p:nvSpPr>
          <p:cNvPr id="4" name="Content Placeholder 7">
            <a:extLst>
              <a:ext uri="{FF2B5EF4-FFF2-40B4-BE49-F238E27FC236}">
                <a16:creationId xmlns:a16="http://schemas.microsoft.com/office/drawing/2014/main" id="{359BA68C-406B-079B-B4F4-2126BC3F04A4}"/>
              </a:ext>
            </a:extLst>
          </p:cNvPr>
          <p:cNvSpPr txBox="1">
            <a:spLocks/>
          </p:cNvSpPr>
          <p:nvPr/>
        </p:nvSpPr>
        <p:spPr>
          <a:xfrm>
            <a:off x="347663" y="1805536"/>
            <a:ext cx="8250237" cy="2543175"/>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en-US" altLang="en-US" sz="1400" b="1" dirty="0">
                <a:solidFill>
                  <a:srgbClr val="FF0000"/>
                </a:solidFill>
                <a:cs typeface="Arial" panose="020B0604020202020204" pitchFamily="34" charset="0"/>
              </a:rPr>
              <a:t>Exception requested in  SP-231400 (from S1-233481)</a:t>
            </a:r>
            <a:endParaRPr lang="de-DE" altLang="de-DE" sz="1400" b="1" i="1" dirty="0">
              <a:solidFill>
                <a:srgbClr val="FF0000"/>
              </a:solidFill>
              <a:cs typeface="Arial" panose="020B0604020202020204" pitchFamily="34" charset="0"/>
            </a:endParaRPr>
          </a:p>
          <a:p>
            <a:pPr>
              <a:spcBef>
                <a:spcPct val="0"/>
              </a:spcBef>
            </a:pPr>
            <a:r>
              <a:rPr lang="de-DE" altLang="de-DE" sz="1400" dirty="0"/>
              <a:t>Progress since previous SA meeting</a:t>
            </a:r>
            <a:endParaRPr lang="de-DE" altLang="de-DE" sz="1000" dirty="0"/>
          </a:p>
          <a:p>
            <a:pPr marL="536575" lvl="1"/>
            <a:r>
              <a:rPr lang="en-GB" sz="1000" dirty="0"/>
              <a:t> First consolidated requirements agreed</a:t>
            </a:r>
          </a:p>
          <a:p>
            <a:pPr marL="536575" lvl="1" indent="0">
              <a:buNone/>
              <a:defRPr/>
            </a:pPr>
            <a:endParaRPr lang="en-US" altLang="zh-CN" sz="500" dirty="0"/>
          </a:p>
          <a:p>
            <a:pPr>
              <a:spcBef>
                <a:spcPct val="0"/>
              </a:spcBef>
            </a:pPr>
            <a:r>
              <a:rPr lang="en-GB" altLang="en-US" sz="1400" dirty="0"/>
              <a:t>Impacts and dependencies on other WGs: none identified</a:t>
            </a:r>
            <a:endParaRPr lang="en-US" altLang="en-US" sz="1400" dirty="0"/>
          </a:p>
          <a:p>
            <a:pPr>
              <a:spcBef>
                <a:spcPct val="0"/>
              </a:spcBef>
            </a:pPr>
            <a:r>
              <a:rPr lang="de-DE" altLang="en-US" sz="1400" dirty="0"/>
              <a:t>Next steps</a:t>
            </a:r>
          </a:p>
          <a:p>
            <a:pPr marL="536575" lvl="1"/>
            <a:r>
              <a:rPr lang="en-GB" sz="1400" dirty="0"/>
              <a:t>SA1#105 (Feb 24): 90%</a:t>
            </a:r>
          </a:p>
          <a:p>
            <a:pPr marL="993775" lvl="2"/>
            <a:r>
              <a:rPr lang="en-GB" sz="1050" dirty="0"/>
              <a:t>Additional use cases and potential requirements</a:t>
            </a:r>
          </a:p>
          <a:p>
            <a:pPr marL="993775" lvl="2"/>
            <a:r>
              <a:rPr lang="en-GB" sz="1050" dirty="0"/>
              <a:t>Consolidation/Conclusions</a:t>
            </a:r>
          </a:p>
          <a:p>
            <a:pPr marL="993775" lvl="2"/>
            <a:r>
              <a:rPr lang="en-GB" sz="1050" dirty="0"/>
              <a:t>Remarks: Sending TR for information</a:t>
            </a:r>
          </a:p>
          <a:p>
            <a:pPr marL="536575" lvl="1"/>
            <a:r>
              <a:rPr lang="en-GB" sz="1400" dirty="0"/>
              <a:t>SA1#106 (May 2024): 100%</a:t>
            </a:r>
          </a:p>
          <a:p>
            <a:pPr marL="993775" lvl="2"/>
            <a:r>
              <a:rPr lang="en-GB" sz="1050" dirty="0"/>
              <a:t>TR corrections/clean-up</a:t>
            </a:r>
          </a:p>
          <a:p>
            <a:pPr marL="993775" lvl="2"/>
            <a:r>
              <a:rPr lang="en-GB" sz="1050" dirty="0"/>
              <a:t>Remarks: Sending TR for approval + WID</a:t>
            </a:r>
            <a:endParaRPr lang="nl-NL" sz="1200" dirty="0"/>
          </a:p>
          <a:p>
            <a:pPr lvl="1" indent="0">
              <a:buNone/>
            </a:pPr>
            <a:endParaRPr lang="en-US" altLang="en-US" sz="1000" dirty="0"/>
          </a:p>
        </p:txBody>
      </p:sp>
      <p:graphicFrame>
        <p:nvGraphicFramePr>
          <p:cNvPr id="2" name="Table 1">
            <a:extLst>
              <a:ext uri="{FF2B5EF4-FFF2-40B4-BE49-F238E27FC236}">
                <a16:creationId xmlns:a16="http://schemas.microsoft.com/office/drawing/2014/main" id="{6888D463-925C-D497-C61C-C47CE2400DB6}"/>
              </a:ext>
            </a:extLst>
          </p:cNvPr>
          <p:cNvGraphicFramePr>
            <a:graphicFrameLocks noGrp="1"/>
          </p:cNvGraphicFramePr>
          <p:nvPr>
            <p:extLst>
              <p:ext uri="{D42A27DB-BD31-4B8C-83A1-F6EECF244321}">
                <p14:modId xmlns:p14="http://schemas.microsoft.com/office/powerpoint/2010/main" val="540000663"/>
              </p:ext>
            </p:extLst>
          </p:nvPr>
        </p:nvGraphicFramePr>
        <p:xfrm>
          <a:off x="443548" y="998983"/>
          <a:ext cx="8180388" cy="564018"/>
        </p:xfrm>
        <a:graphic>
          <a:graphicData uri="http://schemas.openxmlformats.org/drawingml/2006/table">
            <a:tbl>
              <a:tblPr firstRow="1" firstCol="1" bandRow="1">
                <a:tableStyleId>{F5AB1C69-6EDB-4FF4-983F-18BD219EF322}</a:tableStyleId>
              </a:tblPr>
              <a:tblGrid>
                <a:gridCol w="515302">
                  <a:extLst>
                    <a:ext uri="{9D8B030D-6E8A-4147-A177-3AD203B41FA5}">
                      <a16:colId xmlns:a16="http://schemas.microsoft.com/office/drawing/2014/main" val="20000"/>
                    </a:ext>
                  </a:extLst>
                </a:gridCol>
                <a:gridCol w="3091331">
                  <a:extLst>
                    <a:ext uri="{9D8B030D-6E8A-4147-A177-3AD203B41FA5}">
                      <a16:colId xmlns:a16="http://schemas.microsoft.com/office/drawing/2014/main" val="20001"/>
                    </a:ext>
                  </a:extLst>
                </a:gridCol>
                <a:gridCol w="934569">
                  <a:extLst>
                    <a:ext uri="{9D8B030D-6E8A-4147-A177-3AD203B41FA5}">
                      <a16:colId xmlns:a16="http://schemas.microsoft.com/office/drawing/2014/main" val="20002"/>
                    </a:ext>
                  </a:extLst>
                </a:gridCol>
                <a:gridCol w="666750">
                  <a:extLst>
                    <a:ext uri="{9D8B030D-6E8A-4147-A177-3AD203B41FA5}">
                      <a16:colId xmlns:a16="http://schemas.microsoft.com/office/drawing/2014/main" val="20003"/>
                    </a:ext>
                  </a:extLst>
                </a:gridCol>
                <a:gridCol w="389490">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304938">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a:t>
                      </a:r>
                      <a:r>
                        <a:rPr lang="en-GB" sz="700" dirty="0"/>
                        <a:t>(dd/mm/</a:t>
                      </a:r>
                      <a:r>
                        <a:rPr lang="en-GB" sz="700" dirty="0" err="1"/>
                        <a:t>yyyy</a:t>
                      </a:r>
                      <a:r>
                        <a:rPr lang="en-GB" sz="700" dirty="0"/>
                        <a:t>)</a:t>
                      </a:r>
                      <a:endParaRPr lang="en-GB" sz="900" dirty="0"/>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49027">
                <a:tc>
                  <a:txBody>
                    <a:bodyPr/>
                    <a:lstStyle/>
                    <a:p>
                      <a:pPr algn="ctr" fontAlgn="t"/>
                      <a:r>
                        <a:rPr lang="en-GB" sz="800" b="0" i="0" u="none" strike="noStrike" dirty="0">
                          <a:solidFill>
                            <a:srgbClr val="000000"/>
                          </a:solidFill>
                          <a:effectLst/>
                          <a:latin typeface="Arial" panose="020B0604020202020204" pitchFamily="34" charset="0"/>
                        </a:rPr>
                        <a:t>990053</a:t>
                      </a:r>
                    </a:p>
                  </a:txBody>
                  <a:tcPr marL="9525" marR="9525" marT="9525" marB="0" anchor="ctr"/>
                </a:tc>
                <a:tc>
                  <a:txBody>
                    <a:bodyPr/>
                    <a:lstStyle/>
                    <a:p>
                      <a:pPr algn="l" fontAlgn="t"/>
                      <a:r>
                        <a:rPr lang="en-GB" sz="1100" b="0" i="1" u="none" strike="noStrike" dirty="0">
                          <a:solidFill>
                            <a:srgbClr val="0000FF"/>
                          </a:solidFill>
                          <a:effectLst/>
                          <a:latin typeface="Arial" panose="020B0604020202020204" pitchFamily="34" charset="0"/>
                        </a:rPr>
                        <a:t>Study on Interconnect of SNPN </a:t>
                      </a:r>
                    </a:p>
                  </a:txBody>
                  <a:tcPr marL="45720" marR="45720" anchor="ctr"/>
                </a:tc>
                <a:tc>
                  <a:txBody>
                    <a:bodyPr/>
                    <a:lstStyle/>
                    <a:p>
                      <a:pPr algn="ctr" fontAlgn="t"/>
                      <a:r>
                        <a:rPr lang="en-GB" sz="800" b="0" i="0" u="none" strike="noStrike" dirty="0">
                          <a:solidFill>
                            <a:srgbClr val="000000"/>
                          </a:solidFill>
                          <a:effectLst/>
                          <a:latin typeface="Arial" panose="020B0604020202020204" pitchFamily="34" charset="0"/>
                        </a:rPr>
                        <a:t>FS_ISN</a:t>
                      </a:r>
                    </a:p>
                  </a:txBody>
                  <a:tcPr marL="9525" marR="9525" marT="9525" marB="0" anchor="ctr"/>
                </a:tc>
                <a:tc>
                  <a:txBody>
                    <a:bodyPr/>
                    <a:lstStyle/>
                    <a:p>
                      <a:pPr algn="ctr" fontAlgn="t"/>
                      <a:r>
                        <a:rPr lang="en-GB" sz="800" b="0" i="0" u="none" strike="noStrike" dirty="0">
                          <a:solidFill>
                            <a:srgbClr val="000000"/>
                          </a:solidFill>
                          <a:effectLst/>
                          <a:latin typeface="Arial" panose="020B0604020202020204" pitchFamily="34" charset="0"/>
                        </a:rPr>
                        <a:t>12/12/2023</a:t>
                      </a:r>
                    </a:p>
                  </a:txBody>
                  <a:tcPr marL="9525" marR="9525" marT="9525" marB="0" anchor="ctr"/>
                </a:tc>
                <a:tc>
                  <a:txBody>
                    <a:bodyPr/>
                    <a:lstStyle/>
                    <a:p>
                      <a:pPr algn="ctr" fontAlgn="t"/>
                      <a:r>
                        <a:rPr lang="en-GB" sz="800" b="0" i="0" u="none" strike="noStrike" dirty="0">
                          <a:solidFill>
                            <a:srgbClr val="000000"/>
                          </a:solidFill>
                          <a:effectLst/>
                          <a:latin typeface="Arial" panose="020B0604020202020204" pitchFamily="34" charset="0"/>
                        </a:rPr>
                        <a:t>60%</a:t>
                      </a:r>
                    </a:p>
                  </a:txBody>
                  <a:tcPr marL="9525" marR="9525" marT="9525" marB="0" anchor="ctr"/>
                </a:tc>
                <a:tc>
                  <a:txBody>
                    <a:bodyPr/>
                    <a:lstStyle/>
                    <a:p>
                      <a:pPr algn="ctr" fontAlgn="t"/>
                      <a:r>
                        <a:rPr lang="en-GB" sz="900" b="0" i="0" u="sng" strike="noStrike" kern="1200" dirty="0">
                          <a:solidFill>
                            <a:srgbClr val="0563C1"/>
                          </a:solidFill>
                          <a:effectLst/>
                          <a:latin typeface="Calibri" panose="020F0502020204030204" pitchFamily="34" charset="0"/>
                          <a:ea typeface="+mn-ea"/>
                          <a:cs typeface="+mn-cs"/>
                          <a:hlinkClick r:id="rId3">
                            <a:extLst>
                              <a:ext uri="{A12FA001-AC4F-418D-AE19-62706E023703}">
                                <ahyp:hlinkClr xmlns:ahyp="http://schemas.microsoft.com/office/drawing/2018/hyperlinkcolor" val="tx"/>
                              </a:ext>
                            </a:extLst>
                          </a:hlinkClick>
                        </a:rPr>
                        <a:t>SP-230236</a:t>
                      </a:r>
                      <a:endParaRPr lang="en-GB" sz="900" b="0" i="0" u="sng" strike="noStrike" kern="1200" dirty="0">
                        <a:solidFill>
                          <a:srgbClr val="0563C1"/>
                        </a:solidFill>
                        <a:effectLst/>
                        <a:latin typeface="Calibri" panose="020F0502020204030204" pitchFamily="34" charset="0"/>
                        <a:ea typeface="+mn-ea"/>
                        <a:cs typeface="+mn-cs"/>
                      </a:endParaRPr>
                    </a:p>
                  </a:txBody>
                  <a:tcPr marL="9525" marR="9525" marT="9525" marB="0" anchor="ctr"/>
                </a:tc>
                <a:tc>
                  <a:txBody>
                    <a:bodyPr/>
                    <a:lstStyle/>
                    <a:p>
                      <a:pPr algn="ctr">
                        <a:lnSpc>
                          <a:spcPct val="107000"/>
                        </a:lnSpc>
                        <a:spcAft>
                          <a:spcPts val="800"/>
                        </a:spcAft>
                      </a:pPr>
                      <a:r>
                        <a:rPr lang="en-GB" sz="800" dirty="0">
                          <a:solidFill>
                            <a:srgbClr val="FF0000"/>
                          </a:solidFill>
                        </a:rPr>
                        <a:t>65%</a:t>
                      </a:r>
                    </a:p>
                  </a:txBody>
                  <a:tcPr marL="36002" marR="36002" marT="0" marB="0" anchor="ctr"/>
                </a:tc>
                <a:tc>
                  <a:txBody>
                    <a:bodyPr/>
                    <a:lstStyle/>
                    <a:p>
                      <a:pPr algn="r" fontAlgn="b"/>
                      <a:r>
                        <a:rPr lang="en-GB" sz="1000" b="0" i="0" u="none" strike="noStrike" kern="1200" dirty="0">
                          <a:solidFill>
                            <a:srgbClr val="FF0000"/>
                          </a:solidFill>
                          <a:effectLst/>
                          <a:latin typeface="Arial" panose="020B0604020202020204" pitchFamily="34" charset="0"/>
                          <a:ea typeface="+mn-ea"/>
                          <a:cs typeface="+mn-cs"/>
                        </a:rPr>
                        <a:t>Exception requested </a:t>
                      </a:r>
                    </a:p>
                  </a:txBody>
                  <a:tcPr marL="9525" marR="9525" marT="9519" marB="0" anchor="ctr"/>
                </a:tc>
                <a:extLst>
                  <a:ext uri="{0D108BD9-81ED-4DB2-BD59-A6C34878D82A}">
                    <a16:rowId xmlns:a16="http://schemas.microsoft.com/office/drawing/2014/main" val="1178054254"/>
                  </a:ext>
                </a:extLst>
              </a:tr>
            </a:tbl>
          </a:graphicData>
        </a:graphic>
      </p:graphicFrame>
    </p:spTree>
    <p:extLst>
      <p:ext uri="{BB962C8B-B14F-4D97-AF65-F5344CB8AC3E}">
        <p14:creationId xmlns:p14="http://schemas.microsoft.com/office/powerpoint/2010/main" val="3290777870"/>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E131F6-28D6-4A8C-BF39-D87904866550}"/>
              </a:ext>
            </a:extLst>
          </p:cNvPr>
          <p:cNvSpPr>
            <a:spLocks noGrp="1"/>
          </p:cNvSpPr>
          <p:nvPr>
            <p:ph type="ctrTitle"/>
          </p:nvPr>
        </p:nvSpPr>
        <p:spPr>
          <a:xfrm>
            <a:off x="722313" y="1927225"/>
            <a:ext cx="7772400" cy="1101725"/>
          </a:xfrm>
        </p:spPr>
        <p:txBody>
          <a:bodyPr>
            <a:normAutofit/>
          </a:bodyPr>
          <a:lstStyle/>
          <a:p>
            <a:pPr>
              <a:defRPr/>
            </a:pPr>
            <a:r>
              <a:rPr lang="en-US" sz="4000" b="1" i="1" dirty="0">
                <a:effectLst>
                  <a:outerShdw blurRad="38100" dist="38100" dir="2700000" algn="tl">
                    <a:srgbClr val="C0C0C0"/>
                  </a:outerShdw>
                </a:effectLst>
                <a:ea typeface="ＭＳ Ｐゴシック" charset="0"/>
              </a:rPr>
              <a:t>Rel-19 Mini WIDs</a:t>
            </a:r>
            <a:endParaRPr lang="en-GB" sz="4000" b="1" i="1" dirty="0">
              <a:effectLst>
                <a:outerShdw blurRad="38100" dist="38100" dir="2700000" algn="tl">
                  <a:srgbClr val="C0C0C0"/>
                </a:outerShdw>
              </a:effectLst>
              <a:ea typeface="ＭＳ Ｐゴシック" charset="0"/>
            </a:endParaRPr>
          </a:p>
        </p:txBody>
      </p:sp>
    </p:spTree>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238125"/>
            <a:ext cx="6827838" cy="857250"/>
          </a:xfrm>
        </p:spPr>
        <p:txBody>
          <a:bodyPr/>
          <a:lstStyle/>
          <a:p>
            <a:pPr algn="l"/>
            <a:r>
              <a:rPr lang="en-GB" b="1" dirty="0" err="1"/>
              <a:t>TIE_IoTAPP</a:t>
            </a:r>
            <a:endParaRPr lang="en-GB" altLang="en-US" b="1" dirty="0"/>
          </a:p>
        </p:txBody>
      </p:sp>
      <p:sp>
        <p:nvSpPr>
          <p:cNvPr id="4" name="Content Placeholder 7">
            <a:extLst>
              <a:ext uri="{FF2B5EF4-FFF2-40B4-BE49-F238E27FC236}">
                <a16:creationId xmlns:a16="http://schemas.microsoft.com/office/drawing/2014/main" id="{359BA68C-406B-079B-B4F4-2126BC3F04A4}"/>
              </a:ext>
            </a:extLst>
          </p:cNvPr>
          <p:cNvSpPr txBox="1">
            <a:spLocks/>
          </p:cNvSpPr>
          <p:nvPr/>
        </p:nvSpPr>
        <p:spPr>
          <a:xfrm>
            <a:off x="382588" y="1835150"/>
            <a:ext cx="8250237" cy="2543175"/>
          </a:xfrm>
          <a:prstGeom prst="rect">
            <a:avLst/>
          </a:prstGeom>
        </p:spPr>
        <p:txBody>
          <a:bodyPr/>
          <a:lstStyle>
            <a:lvl1pPr marL="341313" indent="-341313">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en-US" altLang="en-US" sz="1400" b="1" i="1" dirty="0">
                <a:solidFill>
                  <a:srgbClr val="FF0000"/>
                </a:solidFill>
                <a:cs typeface="Arial" panose="020B0604020202020204" pitchFamily="34" charset="0"/>
              </a:rPr>
              <a:t>New WID for approval at this plenary in SP-231415 (from S1-233583) (A.I. 6.5.1) and CR package as a company contribution.</a:t>
            </a:r>
          </a:p>
          <a:p>
            <a:pPr>
              <a:spcBef>
                <a:spcPct val="0"/>
              </a:spcBef>
            </a:pPr>
            <a:r>
              <a:rPr lang="de-DE" altLang="de-DE" sz="1500" dirty="0"/>
              <a:t>Progress since previous SA meeting</a:t>
            </a:r>
          </a:p>
          <a:p>
            <a:pPr>
              <a:spcBef>
                <a:spcPct val="0"/>
              </a:spcBef>
            </a:pPr>
            <a:r>
              <a:rPr lang="en-GB" altLang="en-US" sz="1400" dirty="0"/>
              <a:t>Impacts and dependencies on other WGs: none identified</a:t>
            </a:r>
            <a:endParaRPr lang="en-US" altLang="en-US" sz="1400" dirty="0"/>
          </a:p>
          <a:p>
            <a:pPr>
              <a:spcBef>
                <a:spcPct val="0"/>
              </a:spcBef>
            </a:pPr>
            <a:r>
              <a:rPr lang="de-DE" altLang="en-US" sz="1400" dirty="0"/>
              <a:t>Next steps</a:t>
            </a:r>
          </a:p>
          <a:p>
            <a:pPr lvl="1" indent="0">
              <a:buNone/>
            </a:pPr>
            <a:endParaRPr lang="en-US" altLang="en-US" sz="1000" dirty="0"/>
          </a:p>
        </p:txBody>
      </p:sp>
      <p:graphicFrame>
        <p:nvGraphicFramePr>
          <p:cNvPr id="2" name="Table 1">
            <a:extLst>
              <a:ext uri="{FF2B5EF4-FFF2-40B4-BE49-F238E27FC236}">
                <a16:creationId xmlns:a16="http://schemas.microsoft.com/office/drawing/2014/main" id="{6888D463-925C-D497-C61C-C47CE2400DB6}"/>
              </a:ext>
            </a:extLst>
          </p:cNvPr>
          <p:cNvGraphicFramePr>
            <a:graphicFrameLocks noGrp="1"/>
          </p:cNvGraphicFramePr>
          <p:nvPr>
            <p:extLst>
              <p:ext uri="{D42A27DB-BD31-4B8C-83A1-F6EECF244321}">
                <p14:modId xmlns:p14="http://schemas.microsoft.com/office/powerpoint/2010/main" val="2559070561"/>
              </p:ext>
            </p:extLst>
          </p:nvPr>
        </p:nvGraphicFramePr>
        <p:xfrm>
          <a:off x="382588" y="1095375"/>
          <a:ext cx="8180388" cy="459105"/>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118399">
                  <a:extLst>
                    <a:ext uri="{9D8B030D-6E8A-4147-A177-3AD203B41FA5}">
                      <a16:colId xmlns:a16="http://schemas.microsoft.com/office/drawing/2014/main" val="20001"/>
                    </a:ext>
                  </a:extLst>
                </a:gridCol>
                <a:gridCol w="888596">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03200">
                <a:tc>
                  <a:txBody>
                    <a:bodyPr/>
                    <a:lstStyle/>
                    <a:p>
                      <a:pPr algn="ctr" fontAlgn="b"/>
                      <a:r>
                        <a:rPr lang="en-GB" sz="800" b="0" i="0" u="none" strike="noStrike" kern="1200" dirty="0">
                          <a:solidFill>
                            <a:srgbClr val="000000"/>
                          </a:solidFill>
                          <a:effectLst/>
                          <a:latin typeface="Arial" panose="020B0604020202020204" pitchFamily="34" charset="0"/>
                          <a:ea typeface="+mn-ea"/>
                          <a:cs typeface="+mn-cs"/>
                        </a:rPr>
                        <a:t>1020032</a:t>
                      </a:r>
                    </a:p>
                  </a:txBody>
                  <a:tcPr marL="9525" marR="9525" marT="9519" marB="0" anchor="ctr"/>
                </a:tc>
                <a:tc>
                  <a:txBody>
                    <a:bodyPr/>
                    <a:lstStyle/>
                    <a:p>
                      <a:pPr algn="l" fontAlgn="b"/>
                      <a:r>
                        <a:rPr lang="en-GB" sz="900" b="1" i="0" u="none" strike="noStrike" kern="1200" dirty="0">
                          <a:solidFill>
                            <a:srgbClr val="0000FF"/>
                          </a:solidFill>
                          <a:effectLst/>
                          <a:latin typeface="Arial" panose="020B0604020202020204" pitchFamily="34" charset="0"/>
                          <a:ea typeface="+mn-ea"/>
                          <a:cs typeface="+mn-cs"/>
                        </a:rPr>
                        <a:t>Timestamp Information Exposure for critical IoT</a:t>
                      </a:r>
                    </a:p>
                  </a:txBody>
                  <a:tcPr marL="9525" marR="9525" marT="9519" marB="0" anchor="ctr"/>
                </a:tc>
                <a:tc>
                  <a:txBody>
                    <a:bodyPr/>
                    <a:lstStyle/>
                    <a:p>
                      <a:pPr algn="ctr" fontAlgn="b"/>
                      <a:r>
                        <a:rPr lang="en-GB" sz="800" b="0" i="0" u="none" strike="noStrike" kern="1200" dirty="0" err="1">
                          <a:solidFill>
                            <a:srgbClr val="000000"/>
                          </a:solidFill>
                          <a:effectLst/>
                          <a:latin typeface="Arial" panose="020B0604020202020204" pitchFamily="34" charset="0"/>
                          <a:ea typeface="+mn-ea"/>
                          <a:cs typeface="+mn-cs"/>
                        </a:rPr>
                        <a:t>TIE_IoTAPP</a:t>
                      </a:r>
                      <a:endParaRPr lang="en-GB" sz="800" b="0" i="0" u="none" strike="noStrike" kern="1200" dirty="0">
                        <a:solidFill>
                          <a:srgbClr val="000000"/>
                        </a:solidFill>
                        <a:effectLst/>
                        <a:latin typeface="Arial" panose="020B0604020202020204" pitchFamily="34" charset="0"/>
                        <a:ea typeface="+mn-ea"/>
                        <a:cs typeface="+mn-cs"/>
                      </a:endParaRPr>
                    </a:p>
                  </a:txBody>
                  <a:tcPr marL="9525" marR="9525" marT="9519" marB="0" anchor="ctr"/>
                </a:tc>
                <a:tc>
                  <a:txBody>
                    <a:bodyPr/>
                    <a:lstStyle/>
                    <a:p>
                      <a:pPr algn="ctr" fontAlgn="b"/>
                      <a:r>
                        <a:rPr lang="en-GB" sz="800" b="0" i="0" u="none" strike="noStrike" kern="1200" dirty="0">
                          <a:solidFill>
                            <a:srgbClr val="000000"/>
                          </a:solidFill>
                          <a:effectLst/>
                          <a:latin typeface="Arial" panose="020B0604020202020204" pitchFamily="34" charset="0"/>
                          <a:ea typeface="+mn-ea"/>
                          <a:cs typeface="+mn-cs"/>
                        </a:rPr>
                        <a:t>12/12/2023</a:t>
                      </a:r>
                    </a:p>
                  </a:txBody>
                  <a:tcPr marL="9525" marR="9525" marT="9519" marB="0" anchor="ctr"/>
                </a:tc>
                <a:tc>
                  <a:txBody>
                    <a:bodyPr/>
                    <a:lstStyle/>
                    <a:p>
                      <a:pPr algn="ctr" fontAlgn="b"/>
                      <a:r>
                        <a:rPr lang="en-GB" sz="800" b="0" i="0" u="none" strike="noStrike" kern="1200" dirty="0">
                          <a:solidFill>
                            <a:srgbClr val="000000"/>
                          </a:solidFill>
                          <a:effectLst/>
                          <a:latin typeface="Arial" panose="020B0604020202020204" pitchFamily="34" charset="0"/>
                          <a:ea typeface="+mn-ea"/>
                          <a:cs typeface="+mn-cs"/>
                        </a:rPr>
                        <a:t>-</a:t>
                      </a:r>
                    </a:p>
                  </a:txBody>
                  <a:tcPr marL="9525" marR="9525" marT="9519" marB="0" anchor="ctr"/>
                </a:tc>
                <a:tc>
                  <a:txBody>
                    <a:bodyPr/>
                    <a:lstStyle/>
                    <a:p>
                      <a:pPr algn="ctr" fontAlgn="ctr"/>
                      <a:r>
                        <a:rPr lang="en-GB" sz="900" b="0" i="0" u="sng" strike="noStrike" kern="1200" dirty="0">
                          <a:solidFill>
                            <a:srgbClr val="0563C1"/>
                          </a:solidFill>
                          <a:effectLst/>
                          <a:latin typeface="Calibri" panose="020F0502020204030204" pitchFamily="34" charset="0"/>
                          <a:ea typeface="+mn-ea"/>
                          <a:cs typeface="+mn-cs"/>
                          <a:hlinkClick r:id="rId4">
                            <a:extLst>
                              <a:ext uri="{A12FA001-AC4F-418D-AE19-62706E023703}">
                                <ahyp:hlinkClr xmlns:ahyp="http://schemas.microsoft.com/office/drawing/2018/hyperlinkcolor" val="tx"/>
                              </a:ext>
                            </a:extLst>
                          </a:hlinkClick>
                        </a:rPr>
                        <a:t>SP-231415</a:t>
                      </a:r>
                      <a:endParaRPr lang="en-GB" sz="900" b="0" i="0" u="sng" strike="noStrike" kern="1200" dirty="0">
                        <a:solidFill>
                          <a:srgbClr val="0563C1"/>
                        </a:solidFill>
                        <a:effectLst/>
                        <a:latin typeface="Calibri" panose="020F0502020204030204" pitchFamily="34" charset="0"/>
                        <a:ea typeface="+mn-ea"/>
                        <a:cs typeface="+mn-cs"/>
                      </a:endParaRPr>
                    </a:p>
                  </a:txBody>
                  <a:tcPr marL="9525" marR="9525" marT="9519" marB="0" anchor="ctr"/>
                </a:tc>
                <a:tc>
                  <a:txBody>
                    <a:bodyPr/>
                    <a:lstStyle/>
                    <a:p>
                      <a:pPr algn="ctr">
                        <a:lnSpc>
                          <a:spcPct val="107000"/>
                        </a:lnSpc>
                        <a:spcAft>
                          <a:spcPts val="800"/>
                        </a:spcAft>
                      </a:pPr>
                      <a:r>
                        <a:rPr lang="en-GB" sz="900" kern="1200" dirty="0">
                          <a:solidFill>
                            <a:srgbClr val="FF0000"/>
                          </a:solidFill>
                          <a:latin typeface="+mn-lt"/>
                          <a:ea typeface="+mn-ea"/>
                          <a:cs typeface="+mn-cs"/>
                        </a:rPr>
                        <a:t>0%</a:t>
                      </a:r>
                    </a:p>
                  </a:txBody>
                  <a:tcPr marL="36002" marR="36002" marT="0" marB="0" anchor="ctr"/>
                </a:tc>
                <a:tc>
                  <a:txBody>
                    <a:bodyPr/>
                    <a:lstStyle/>
                    <a:p>
                      <a:pPr algn="ctr" fontAlgn="ctr"/>
                      <a:r>
                        <a:rPr lang="en-US" sz="800" b="0" i="0" u="none" strike="noStrike" dirty="0">
                          <a:solidFill>
                            <a:srgbClr val="FF0000"/>
                          </a:solidFill>
                          <a:effectLst/>
                          <a:latin typeface="Arial" panose="020B0604020202020204" pitchFamily="34" charset="0"/>
                        </a:rPr>
                        <a:t>New </a:t>
                      </a:r>
                      <a:r>
                        <a:rPr lang="en-US" sz="800" b="0" i="0" u="none" strike="noStrike" dirty="0" err="1">
                          <a:solidFill>
                            <a:srgbClr val="FF0000"/>
                          </a:solidFill>
                          <a:effectLst/>
                          <a:latin typeface="Arial" panose="020B0604020202020204" pitchFamily="34" charset="0"/>
                        </a:rPr>
                        <a:t>miniWID</a:t>
                      </a:r>
                      <a:endParaRPr lang="en-US" sz="800" b="0" i="0" u="none" strike="noStrike" dirty="0">
                        <a:solidFill>
                          <a:srgbClr val="FF0000"/>
                        </a:solidFill>
                        <a:effectLst/>
                        <a:latin typeface="Arial" panose="020B0604020202020204" pitchFamily="34" charset="0"/>
                      </a:endParaRPr>
                    </a:p>
                  </a:txBody>
                  <a:tcPr marL="9525" marR="9525" marT="9519" marB="0" anchor="ctr"/>
                </a:tc>
                <a:extLst>
                  <a:ext uri="{0D108BD9-81ED-4DB2-BD59-A6C34878D82A}">
                    <a16:rowId xmlns:a16="http://schemas.microsoft.com/office/drawing/2014/main" val="2753037316"/>
                  </a:ext>
                </a:extLst>
              </a:tr>
            </a:tbl>
          </a:graphicData>
        </a:graphic>
      </p:graphicFrame>
    </p:spTree>
    <p:extLst>
      <p:ext uri="{BB962C8B-B14F-4D97-AF65-F5344CB8AC3E}">
        <p14:creationId xmlns:p14="http://schemas.microsoft.com/office/powerpoint/2010/main" val="4280795105"/>
      </p:ext>
    </p:extLst>
  </p:cSld>
  <p:clrMapOvr>
    <a:overrideClrMapping bg1="lt1" tx1="dk1" bg2="lt2" tx2="dk2" accent1="accent1" accent2="accent2" accent3="accent3" accent4="accent4" accent5="accent5" accent6="accent6" hlink="hlink" folHlink="folHlink"/>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FF2DDECF-32DB-9C0E-483E-3BB2A149B76B}"/>
              </a:ext>
            </a:extLst>
          </p:cNvPr>
          <p:cNvSpPr>
            <a:spLocks noGrp="1"/>
          </p:cNvSpPr>
          <p:nvPr>
            <p:ph type="title"/>
          </p:nvPr>
        </p:nvSpPr>
        <p:spPr/>
        <p:txBody>
          <a:bodyPr/>
          <a:lstStyle/>
          <a:p>
            <a:pPr algn="l"/>
            <a:r>
              <a:rPr lang="en-GB" altLang="nl-NL" b="1" dirty="0">
                <a:solidFill>
                  <a:srgbClr val="FF0000"/>
                </a:solidFill>
              </a:rPr>
              <a:t>Summary – overall</a:t>
            </a:r>
          </a:p>
        </p:txBody>
      </p:sp>
      <p:sp>
        <p:nvSpPr>
          <p:cNvPr id="10243" name="Content Placeholder 2">
            <a:extLst>
              <a:ext uri="{FF2B5EF4-FFF2-40B4-BE49-F238E27FC236}">
                <a16:creationId xmlns:a16="http://schemas.microsoft.com/office/drawing/2014/main" id="{4846B15E-A314-FBE4-4CE4-DB947B51E1D9}"/>
              </a:ext>
            </a:extLst>
          </p:cNvPr>
          <p:cNvSpPr>
            <a:spLocks noGrp="1"/>
          </p:cNvSpPr>
          <p:nvPr>
            <p:ph idx="1"/>
          </p:nvPr>
        </p:nvSpPr>
        <p:spPr>
          <a:xfrm>
            <a:off x="211455" y="1045845"/>
            <a:ext cx="8747760" cy="3622675"/>
          </a:xfrm>
        </p:spPr>
        <p:txBody>
          <a:bodyPr/>
          <a:lstStyle/>
          <a:p>
            <a:pPr marL="341305" indent="-341305"/>
            <a:r>
              <a:rPr lang="nl-NL" altLang="nl-NL" sz="2000" dirty="0"/>
              <a:t>Rel-19: Rel-19 Stage 1 normative work now completed</a:t>
            </a:r>
          </a:p>
          <a:p>
            <a:pPr marL="739757" lvl="1" indent="-341305"/>
            <a:r>
              <a:rPr lang="nl-NL" altLang="nl-NL" sz="1800" dirty="0"/>
              <a:t>All normative work items are completed but one</a:t>
            </a:r>
          </a:p>
          <a:p>
            <a:pPr marL="1139807" lvl="2" indent="-341305"/>
            <a:r>
              <a:rPr lang="nl-NL" altLang="nl-NL" sz="1400" dirty="0"/>
              <a:t>Generally, the corresponding Studies (whenever applicable) were completed 3 months ago</a:t>
            </a:r>
          </a:p>
          <a:p>
            <a:pPr marL="1139807" lvl="2" indent="-341305"/>
            <a:r>
              <a:rPr lang="nl-NL" altLang="nl-NL" sz="1400" dirty="0"/>
              <a:t>2 normative work items marked as “95% complete” for possible clean ups at next meeting (SA1#105)</a:t>
            </a:r>
          </a:p>
          <a:p>
            <a:pPr marL="739757" lvl="1" indent="-341305"/>
            <a:r>
              <a:rPr lang="nl-NL" altLang="nl-NL" sz="1800" dirty="0"/>
              <a:t>An exceptions is requested for FS_ISN</a:t>
            </a:r>
          </a:p>
          <a:p>
            <a:pPr marL="1139807" lvl="2" indent="-341305"/>
            <a:r>
              <a:rPr lang="nl-NL" altLang="nl-NL" sz="1400" dirty="0"/>
              <a:t>This study started late: agreed directly as Rel-19 at SA plenary on Q1 2023</a:t>
            </a:r>
          </a:p>
          <a:p>
            <a:pPr marL="341305" indent="-341305"/>
            <a:r>
              <a:rPr lang="nl-NL" altLang="nl-NL" sz="2000" dirty="0"/>
              <a:t>Rel-20: Stage 1 planning now established in SA1</a:t>
            </a:r>
          </a:p>
          <a:p>
            <a:pPr marL="739807" lvl="1" indent="-341305"/>
            <a:r>
              <a:rPr lang="en-US" altLang="nl-NL" sz="1600" dirty="0"/>
              <a:t>Process for Stage 1 Rel-20 work planning has been endorsed by SA1: see slide 4</a:t>
            </a:r>
          </a:p>
          <a:p>
            <a:pPr marL="739807" lvl="1" indent="-341305"/>
            <a:r>
              <a:rPr lang="en-US" altLang="nl-NL" sz="1600" dirty="0"/>
              <a:t>A “3GPP Stage1 Workshop on IMT 2030 use cases” (May 2024) (SP-231619) has been endorsed by SA1.</a:t>
            </a:r>
          </a:p>
          <a:p>
            <a:pPr marL="341305" indent="-341305"/>
            <a:r>
              <a:rPr lang="en-US" altLang="nl-NL" sz="2000" dirty="0"/>
              <a:t>Rel-18: reminder to “clean up” the stage 1 specifications. </a:t>
            </a:r>
          </a:p>
          <a:p>
            <a:pPr marL="739807" lvl="1" indent="-341305"/>
            <a:r>
              <a:rPr lang="en-US" altLang="nl-NL" sz="1600" dirty="0"/>
              <a:t>Release-18 cleaning is expected in March 2024.</a:t>
            </a:r>
          </a:p>
        </p:txBody>
      </p:sp>
    </p:spTree>
    <p:extLst>
      <p:ext uri="{BB962C8B-B14F-4D97-AF65-F5344CB8AC3E}">
        <p14:creationId xmlns:p14="http://schemas.microsoft.com/office/powerpoint/2010/main" val="3919967141"/>
      </p:ext>
    </p:extLst>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81215C23-8DB6-4380-B915-51146BB20E0B}"/>
              </a:ext>
            </a:extLst>
          </p:cNvPr>
          <p:cNvSpPr txBox="1">
            <a:spLocks/>
          </p:cNvSpPr>
          <p:nvPr/>
        </p:nvSpPr>
        <p:spPr bwMode="auto">
          <a:xfrm>
            <a:off x="722313" y="1927225"/>
            <a:ext cx="7772400" cy="1101725"/>
          </a:xfrm>
          <a:prstGeom prst="rect">
            <a:avLst/>
          </a:prstGeom>
          <a:noFill/>
          <a:ln>
            <a:noFill/>
          </a:ln>
        </p:spPr>
        <p:txBody>
          <a:bodyPr lIns="91430" tIns="45715" rIns="91430" bIns="45715" anchor="ctr">
            <a:normAutofit/>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pPr>
              <a:defRPr/>
            </a:pPr>
            <a:r>
              <a:rPr lang="en-US" sz="4000" b="1" i="1" kern="0" dirty="0">
                <a:effectLst>
                  <a:outerShdw blurRad="38100" dist="38100" dir="2700000" algn="tl">
                    <a:srgbClr val="C0C0C0"/>
                  </a:outerShdw>
                </a:effectLst>
                <a:ea typeface="ＭＳ Ｐゴシック" charset="0"/>
              </a:rPr>
              <a:t>Thank you</a:t>
            </a:r>
            <a:endParaRPr lang="en-GB" sz="4000" b="1" i="1" kern="0" dirty="0">
              <a:effectLst>
                <a:outerShdw blurRad="38100" dist="38100" dir="2700000" algn="tl">
                  <a:srgbClr val="C0C0C0"/>
                </a:outerShdw>
              </a:effectLst>
              <a:ea typeface="ＭＳ Ｐゴシック" charset="0"/>
            </a:endParaRPr>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cxnSp>
        <p:nvCxnSpPr>
          <p:cNvPr id="119" name="Google Shape;119;p20"/>
          <p:cNvCxnSpPr/>
          <p:nvPr/>
        </p:nvCxnSpPr>
        <p:spPr>
          <a:xfrm>
            <a:off x="623887" y="1446212"/>
            <a:ext cx="0" cy="3070200"/>
          </a:xfrm>
          <a:prstGeom prst="straightConnector1">
            <a:avLst/>
          </a:prstGeom>
          <a:noFill/>
          <a:ln w="12700" cap="flat" cmpd="sng">
            <a:solidFill>
              <a:schemeClr val="dk1"/>
            </a:solidFill>
            <a:prstDash val="solid"/>
            <a:miter lim="800000"/>
            <a:headEnd type="none" w="med" len="med"/>
            <a:tailEnd type="none" w="med" len="med"/>
          </a:ln>
          <a:effectLst>
            <a:outerShdw blurRad="63500" dist="20000" dir="5400000">
              <a:srgbClr val="000000">
                <a:alpha val="37650"/>
              </a:srgbClr>
            </a:outerShdw>
          </a:effectLst>
        </p:spPr>
      </p:cxnSp>
      <p:cxnSp>
        <p:nvCxnSpPr>
          <p:cNvPr id="120" name="Google Shape;120;p20"/>
          <p:cNvCxnSpPr/>
          <p:nvPr/>
        </p:nvCxnSpPr>
        <p:spPr>
          <a:xfrm>
            <a:off x="0" y="669925"/>
            <a:ext cx="8666100" cy="0"/>
          </a:xfrm>
          <a:prstGeom prst="straightConnector1">
            <a:avLst/>
          </a:prstGeom>
          <a:noFill/>
          <a:ln w="9525" cap="flat" cmpd="sng">
            <a:solidFill>
              <a:srgbClr val="98B954"/>
            </a:solidFill>
            <a:prstDash val="solid"/>
            <a:miter lim="800000"/>
            <a:headEnd type="none" w="med" len="med"/>
            <a:tailEnd type="none" w="med" len="med"/>
          </a:ln>
        </p:spPr>
      </p:cxnSp>
      <p:sp>
        <p:nvSpPr>
          <p:cNvPr id="121" name="Google Shape;121;p20"/>
          <p:cNvSpPr txBox="1"/>
          <p:nvPr/>
        </p:nvSpPr>
        <p:spPr>
          <a:xfrm>
            <a:off x="767543" y="36493"/>
            <a:ext cx="7142100" cy="388800"/>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0000"/>
              </a:buClr>
              <a:buSzPts val="2400"/>
              <a:buFont typeface="Montserrat"/>
              <a:buNone/>
            </a:pPr>
            <a:r>
              <a:rPr lang="en-US" sz="2400" b="0" i="0" u="none" strike="noStrike" cap="none" dirty="0">
                <a:solidFill>
                  <a:srgbClr val="FF0000"/>
                </a:solidFill>
                <a:latin typeface="Montserrat"/>
                <a:ea typeface="Montserrat"/>
                <a:cs typeface="Montserrat"/>
                <a:sym typeface="Montserrat"/>
              </a:rPr>
              <a:t>Release 20 SA1 work planning </a:t>
            </a:r>
            <a:endParaRPr sz="2000" b="0" i="0" u="none" strike="noStrike" cap="none" dirty="0">
              <a:solidFill>
                <a:srgbClr val="FF0000"/>
              </a:solidFill>
              <a:latin typeface="Montserrat"/>
              <a:ea typeface="Montserrat"/>
              <a:cs typeface="Montserrat"/>
              <a:sym typeface="Montserrat"/>
            </a:endParaRPr>
          </a:p>
        </p:txBody>
      </p:sp>
      <p:sp>
        <p:nvSpPr>
          <p:cNvPr id="122" name="Google Shape;122;p20"/>
          <p:cNvSpPr txBox="1"/>
          <p:nvPr/>
        </p:nvSpPr>
        <p:spPr>
          <a:xfrm>
            <a:off x="1125537" y="844550"/>
            <a:ext cx="651000" cy="2301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900"/>
              <a:buFont typeface="Montserrat"/>
              <a:buNone/>
            </a:pPr>
            <a:r>
              <a:rPr lang="en-US" sz="900" b="0" i="0" u="none">
                <a:solidFill>
                  <a:schemeClr val="dk1"/>
                </a:solidFill>
                <a:latin typeface="Montserrat"/>
                <a:ea typeface="Montserrat"/>
                <a:cs typeface="Montserrat"/>
                <a:sym typeface="Montserrat"/>
              </a:rPr>
              <a:t>TSG#101</a:t>
            </a:r>
            <a:endParaRPr/>
          </a:p>
        </p:txBody>
      </p:sp>
      <p:cxnSp>
        <p:nvCxnSpPr>
          <p:cNvPr id="123" name="Google Shape;123;p20"/>
          <p:cNvCxnSpPr/>
          <p:nvPr/>
        </p:nvCxnSpPr>
        <p:spPr>
          <a:xfrm>
            <a:off x="2716212" y="1182687"/>
            <a:ext cx="0" cy="3724200"/>
          </a:xfrm>
          <a:prstGeom prst="straightConnector1">
            <a:avLst/>
          </a:prstGeom>
          <a:noFill/>
          <a:ln w="9525" cap="flat" cmpd="sng">
            <a:solidFill>
              <a:srgbClr val="9BBB59"/>
            </a:solidFill>
            <a:prstDash val="solid"/>
            <a:miter lim="800000"/>
            <a:headEnd type="none" w="med" len="med"/>
            <a:tailEnd type="none" w="med" len="med"/>
          </a:ln>
        </p:spPr>
      </p:cxnSp>
      <p:cxnSp>
        <p:nvCxnSpPr>
          <p:cNvPr id="124" name="Google Shape;124;p20"/>
          <p:cNvCxnSpPr/>
          <p:nvPr/>
        </p:nvCxnSpPr>
        <p:spPr>
          <a:xfrm>
            <a:off x="293687" y="1206500"/>
            <a:ext cx="0" cy="3803700"/>
          </a:xfrm>
          <a:prstGeom prst="straightConnector1">
            <a:avLst/>
          </a:prstGeom>
          <a:noFill/>
          <a:ln w="9525" cap="flat" cmpd="sng">
            <a:solidFill>
              <a:srgbClr val="9BBB59"/>
            </a:solidFill>
            <a:prstDash val="solid"/>
            <a:miter lim="800000"/>
            <a:headEnd type="none" w="med" len="med"/>
            <a:tailEnd type="none" w="med" len="med"/>
          </a:ln>
        </p:spPr>
      </p:cxnSp>
      <p:cxnSp>
        <p:nvCxnSpPr>
          <p:cNvPr id="125" name="Google Shape;125;p20"/>
          <p:cNvCxnSpPr/>
          <p:nvPr/>
        </p:nvCxnSpPr>
        <p:spPr>
          <a:xfrm>
            <a:off x="1425575" y="1182687"/>
            <a:ext cx="0" cy="3724200"/>
          </a:xfrm>
          <a:prstGeom prst="straightConnector1">
            <a:avLst/>
          </a:prstGeom>
          <a:noFill/>
          <a:ln w="9525" cap="flat" cmpd="sng">
            <a:solidFill>
              <a:srgbClr val="9BBB59"/>
            </a:solidFill>
            <a:prstDash val="solid"/>
            <a:miter lim="800000"/>
            <a:headEnd type="none" w="med" len="med"/>
            <a:tailEnd type="none" w="med" len="med"/>
          </a:ln>
        </p:spPr>
      </p:cxnSp>
      <p:cxnSp>
        <p:nvCxnSpPr>
          <p:cNvPr id="126" name="Google Shape;126;p20"/>
          <p:cNvCxnSpPr/>
          <p:nvPr/>
        </p:nvCxnSpPr>
        <p:spPr>
          <a:xfrm>
            <a:off x="8069262" y="1182687"/>
            <a:ext cx="0" cy="3806700"/>
          </a:xfrm>
          <a:prstGeom prst="straightConnector1">
            <a:avLst/>
          </a:prstGeom>
          <a:noFill/>
          <a:ln w="9525" cap="flat" cmpd="sng">
            <a:solidFill>
              <a:srgbClr val="9BBB59"/>
            </a:solidFill>
            <a:prstDash val="solid"/>
            <a:miter lim="800000"/>
            <a:headEnd type="none" w="med" len="med"/>
            <a:tailEnd type="none" w="med" len="med"/>
          </a:ln>
        </p:spPr>
      </p:cxnSp>
      <p:cxnSp>
        <p:nvCxnSpPr>
          <p:cNvPr id="127" name="Google Shape;127;p20"/>
          <p:cNvCxnSpPr/>
          <p:nvPr/>
        </p:nvCxnSpPr>
        <p:spPr>
          <a:xfrm>
            <a:off x="6826250" y="1182687"/>
            <a:ext cx="0" cy="3753000"/>
          </a:xfrm>
          <a:prstGeom prst="straightConnector1">
            <a:avLst/>
          </a:prstGeom>
          <a:noFill/>
          <a:ln w="9525" cap="flat" cmpd="sng">
            <a:solidFill>
              <a:srgbClr val="9BBB59"/>
            </a:solidFill>
            <a:prstDash val="solid"/>
            <a:miter lim="800000"/>
            <a:headEnd type="none" w="med" len="med"/>
            <a:tailEnd type="none" w="med" len="med"/>
          </a:ln>
        </p:spPr>
      </p:cxnSp>
      <p:cxnSp>
        <p:nvCxnSpPr>
          <p:cNvPr id="128" name="Google Shape;128;p20"/>
          <p:cNvCxnSpPr/>
          <p:nvPr/>
        </p:nvCxnSpPr>
        <p:spPr>
          <a:xfrm>
            <a:off x="5434012" y="1182687"/>
            <a:ext cx="0" cy="3724200"/>
          </a:xfrm>
          <a:prstGeom prst="straightConnector1">
            <a:avLst/>
          </a:prstGeom>
          <a:noFill/>
          <a:ln w="9525" cap="flat" cmpd="sng">
            <a:solidFill>
              <a:srgbClr val="9BBB59"/>
            </a:solidFill>
            <a:prstDash val="solid"/>
            <a:miter lim="800000"/>
            <a:headEnd type="none" w="med" len="med"/>
            <a:tailEnd type="none" w="med" len="med"/>
          </a:ln>
        </p:spPr>
      </p:cxnSp>
      <p:cxnSp>
        <p:nvCxnSpPr>
          <p:cNvPr id="129" name="Google Shape;129;p20"/>
          <p:cNvCxnSpPr/>
          <p:nvPr/>
        </p:nvCxnSpPr>
        <p:spPr>
          <a:xfrm>
            <a:off x="6130925" y="1182687"/>
            <a:ext cx="0" cy="3724200"/>
          </a:xfrm>
          <a:prstGeom prst="straightConnector1">
            <a:avLst/>
          </a:prstGeom>
          <a:noFill/>
          <a:ln w="9525" cap="flat" cmpd="sng">
            <a:solidFill>
              <a:srgbClr val="9BBB59"/>
            </a:solidFill>
            <a:prstDash val="solid"/>
            <a:miter lim="800000"/>
            <a:headEnd type="none" w="med" len="med"/>
            <a:tailEnd type="none" w="med" len="med"/>
          </a:ln>
        </p:spPr>
      </p:cxnSp>
      <p:cxnSp>
        <p:nvCxnSpPr>
          <p:cNvPr id="130" name="Google Shape;130;p20"/>
          <p:cNvCxnSpPr/>
          <p:nvPr/>
        </p:nvCxnSpPr>
        <p:spPr>
          <a:xfrm>
            <a:off x="4122737" y="1135062"/>
            <a:ext cx="0" cy="3724200"/>
          </a:xfrm>
          <a:prstGeom prst="straightConnector1">
            <a:avLst/>
          </a:prstGeom>
          <a:noFill/>
          <a:ln w="9525" cap="flat" cmpd="sng">
            <a:solidFill>
              <a:srgbClr val="9BBB59"/>
            </a:solidFill>
            <a:prstDash val="solid"/>
            <a:miter lim="800000"/>
            <a:headEnd type="none" w="med" len="med"/>
            <a:tailEnd type="none" w="med" len="med"/>
          </a:ln>
        </p:spPr>
      </p:cxnSp>
      <p:cxnSp>
        <p:nvCxnSpPr>
          <p:cNvPr id="131" name="Google Shape;131;p20"/>
          <p:cNvCxnSpPr/>
          <p:nvPr/>
        </p:nvCxnSpPr>
        <p:spPr>
          <a:xfrm>
            <a:off x="3411537" y="1182687"/>
            <a:ext cx="0" cy="3724200"/>
          </a:xfrm>
          <a:prstGeom prst="straightConnector1">
            <a:avLst/>
          </a:prstGeom>
          <a:noFill/>
          <a:ln w="9525" cap="flat" cmpd="sng">
            <a:solidFill>
              <a:srgbClr val="9BBB59"/>
            </a:solidFill>
            <a:prstDash val="solid"/>
            <a:miter lim="800000"/>
            <a:headEnd type="none" w="med" len="med"/>
            <a:tailEnd type="none" w="med" len="med"/>
          </a:ln>
        </p:spPr>
      </p:cxnSp>
      <p:cxnSp>
        <p:nvCxnSpPr>
          <p:cNvPr id="132" name="Google Shape;132;p20"/>
          <p:cNvCxnSpPr/>
          <p:nvPr/>
        </p:nvCxnSpPr>
        <p:spPr>
          <a:xfrm>
            <a:off x="8602662" y="1185862"/>
            <a:ext cx="0" cy="3803700"/>
          </a:xfrm>
          <a:prstGeom prst="straightConnector1">
            <a:avLst/>
          </a:prstGeom>
          <a:noFill/>
          <a:ln w="9525" cap="flat" cmpd="sng">
            <a:solidFill>
              <a:srgbClr val="9BBB59"/>
            </a:solidFill>
            <a:prstDash val="solid"/>
            <a:miter lim="800000"/>
            <a:headEnd type="none" w="med" len="med"/>
            <a:tailEnd type="none" w="med" len="med"/>
          </a:ln>
        </p:spPr>
      </p:cxnSp>
      <p:sp>
        <p:nvSpPr>
          <p:cNvPr id="133" name="Google Shape;133;p20"/>
          <p:cNvSpPr txBox="1"/>
          <p:nvPr/>
        </p:nvSpPr>
        <p:spPr>
          <a:xfrm>
            <a:off x="1670050" y="844550"/>
            <a:ext cx="674700" cy="2301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900"/>
              <a:buFont typeface="Montserrat"/>
              <a:buNone/>
            </a:pPr>
            <a:r>
              <a:rPr lang="en-US" sz="900" b="0" i="0" u="none">
                <a:solidFill>
                  <a:schemeClr val="dk1"/>
                </a:solidFill>
                <a:latin typeface="Montserrat"/>
                <a:ea typeface="Montserrat"/>
                <a:cs typeface="Montserrat"/>
                <a:sym typeface="Montserrat"/>
              </a:rPr>
              <a:t>TSG#102</a:t>
            </a:r>
            <a:endParaRPr/>
          </a:p>
        </p:txBody>
      </p:sp>
      <p:sp>
        <p:nvSpPr>
          <p:cNvPr id="134" name="Google Shape;134;p20"/>
          <p:cNvSpPr txBox="1"/>
          <p:nvPr/>
        </p:nvSpPr>
        <p:spPr>
          <a:xfrm>
            <a:off x="2343150" y="844550"/>
            <a:ext cx="676200" cy="2301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900"/>
              <a:buFont typeface="Montserrat"/>
              <a:buNone/>
            </a:pPr>
            <a:r>
              <a:rPr lang="en-US" sz="900" b="0" i="0" u="none">
                <a:solidFill>
                  <a:schemeClr val="dk1"/>
                </a:solidFill>
                <a:latin typeface="Montserrat"/>
                <a:ea typeface="Montserrat"/>
                <a:cs typeface="Montserrat"/>
                <a:sym typeface="Montserrat"/>
              </a:rPr>
              <a:t>TSG#103</a:t>
            </a:r>
            <a:endParaRPr/>
          </a:p>
        </p:txBody>
      </p:sp>
      <p:sp>
        <p:nvSpPr>
          <p:cNvPr id="135" name="Google Shape;135;p20"/>
          <p:cNvSpPr txBox="1"/>
          <p:nvPr/>
        </p:nvSpPr>
        <p:spPr>
          <a:xfrm>
            <a:off x="3057525" y="844550"/>
            <a:ext cx="685800" cy="2301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900"/>
              <a:buFont typeface="Montserrat"/>
              <a:buNone/>
            </a:pPr>
            <a:r>
              <a:rPr lang="en-US" sz="900" b="0" i="0" u="none">
                <a:solidFill>
                  <a:schemeClr val="dk1"/>
                </a:solidFill>
                <a:latin typeface="Montserrat"/>
                <a:ea typeface="Montserrat"/>
                <a:cs typeface="Montserrat"/>
                <a:sym typeface="Montserrat"/>
              </a:rPr>
              <a:t>TSG#104</a:t>
            </a:r>
            <a:endParaRPr/>
          </a:p>
        </p:txBody>
      </p:sp>
      <p:sp>
        <p:nvSpPr>
          <p:cNvPr id="136" name="Google Shape;136;p20"/>
          <p:cNvSpPr txBox="1"/>
          <p:nvPr/>
        </p:nvSpPr>
        <p:spPr>
          <a:xfrm>
            <a:off x="3838575" y="844550"/>
            <a:ext cx="676200" cy="2301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900"/>
              <a:buFont typeface="Montserrat"/>
              <a:buNone/>
            </a:pPr>
            <a:r>
              <a:rPr lang="en-US" sz="900" b="0" i="0" u="none">
                <a:solidFill>
                  <a:schemeClr val="dk1"/>
                </a:solidFill>
                <a:latin typeface="Montserrat"/>
                <a:ea typeface="Montserrat"/>
                <a:cs typeface="Montserrat"/>
                <a:sym typeface="Montserrat"/>
              </a:rPr>
              <a:t>TSG#105</a:t>
            </a:r>
            <a:endParaRPr/>
          </a:p>
        </p:txBody>
      </p:sp>
      <p:sp>
        <p:nvSpPr>
          <p:cNvPr id="137" name="Google Shape;137;p20"/>
          <p:cNvSpPr txBox="1"/>
          <p:nvPr/>
        </p:nvSpPr>
        <p:spPr>
          <a:xfrm>
            <a:off x="4410075" y="844550"/>
            <a:ext cx="679500" cy="2301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900"/>
              <a:buFont typeface="Montserrat"/>
              <a:buNone/>
            </a:pPr>
            <a:r>
              <a:rPr lang="en-US" sz="900" b="0" i="0" u="none">
                <a:solidFill>
                  <a:schemeClr val="dk1"/>
                </a:solidFill>
                <a:latin typeface="Montserrat"/>
                <a:ea typeface="Montserrat"/>
                <a:cs typeface="Montserrat"/>
                <a:sym typeface="Montserrat"/>
              </a:rPr>
              <a:t>TSG#106</a:t>
            </a:r>
            <a:endParaRPr/>
          </a:p>
        </p:txBody>
      </p:sp>
      <p:sp>
        <p:nvSpPr>
          <p:cNvPr id="138" name="Google Shape;138;p20"/>
          <p:cNvSpPr txBox="1"/>
          <p:nvPr/>
        </p:nvSpPr>
        <p:spPr>
          <a:xfrm>
            <a:off x="5084762" y="844550"/>
            <a:ext cx="678000" cy="2301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900"/>
              <a:buFont typeface="Montserrat"/>
              <a:buNone/>
            </a:pPr>
            <a:r>
              <a:rPr lang="en-US" sz="900" b="0" i="0" u="none">
                <a:solidFill>
                  <a:schemeClr val="dk1"/>
                </a:solidFill>
                <a:latin typeface="Montserrat"/>
                <a:ea typeface="Montserrat"/>
                <a:cs typeface="Montserrat"/>
                <a:sym typeface="Montserrat"/>
              </a:rPr>
              <a:t>TSG#107</a:t>
            </a:r>
            <a:endParaRPr/>
          </a:p>
        </p:txBody>
      </p:sp>
      <p:sp>
        <p:nvSpPr>
          <p:cNvPr id="139" name="Google Shape;139;p20"/>
          <p:cNvSpPr txBox="1"/>
          <p:nvPr/>
        </p:nvSpPr>
        <p:spPr>
          <a:xfrm>
            <a:off x="5741987" y="844550"/>
            <a:ext cx="682500" cy="2301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900"/>
              <a:buFont typeface="Montserrat"/>
              <a:buNone/>
            </a:pPr>
            <a:r>
              <a:rPr lang="en-US" sz="900" b="0" i="0" u="none">
                <a:solidFill>
                  <a:schemeClr val="dk1"/>
                </a:solidFill>
                <a:latin typeface="Montserrat"/>
                <a:ea typeface="Montserrat"/>
                <a:cs typeface="Montserrat"/>
                <a:sym typeface="Montserrat"/>
              </a:rPr>
              <a:t>TSG#108</a:t>
            </a:r>
            <a:endParaRPr/>
          </a:p>
        </p:txBody>
      </p:sp>
      <p:sp>
        <p:nvSpPr>
          <p:cNvPr id="140" name="Google Shape;140;p20"/>
          <p:cNvSpPr txBox="1"/>
          <p:nvPr/>
        </p:nvSpPr>
        <p:spPr>
          <a:xfrm>
            <a:off x="6472237" y="844550"/>
            <a:ext cx="679500" cy="2301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900"/>
              <a:buFont typeface="Montserrat"/>
              <a:buNone/>
            </a:pPr>
            <a:r>
              <a:rPr lang="en-US" sz="900" b="0" i="0" u="none">
                <a:solidFill>
                  <a:schemeClr val="dk1"/>
                </a:solidFill>
                <a:latin typeface="Montserrat"/>
                <a:ea typeface="Montserrat"/>
                <a:cs typeface="Montserrat"/>
                <a:sym typeface="Montserrat"/>
              </a:rPr>
              <a:t>TSG#109</a:t>
            </a:r>
            <a:endParaRPr/>
          </a:p>
        </p:txBody>
      </p:sp>
      <p:sp>
        <p:nvSpPr>
          <p:cNvPr id="141" name="Google Shape;141;p20"/>
          <p:cNvSpPr txBox="1"/>
          <p:nvPr/>
        </p:nvSpPr>
        <p:spPr>
          <a:xfrm>
            <a:off x="7115175" y="844550"/>
            <a:ext cx="651000" cy="2301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900"/>
              <a:buFont typeface="Montserrat"/>
              <a:buNone/>
            </a:pPr>
            <a:r>
              <a:rPr lang="en-US" sz="900" b="0" i="0" u="none">
                <a:solidFill>
                  <a:schemeClr val="dk1"/>
                </a:solidFill>
                <a:latin typeface="Montserrat"/>
                <a:ea typeface="Montserrat"/>
                <a:cs typeface="Montserrat"/>
                <a:sym typeface="Montserrat"/>
              </a:rPr>
              <a:t>TSG#110</a:t>
            </a:r>
            <a:endParaRPr/>
          </a:p>
        </p:txBody>
      </p:sp>
      <p:sp>
        <p:nvSpPr>
          <p:cNvPr id="142" name="Google Shape;142;p20"/>
          <p:cNvSpPr txBox="1"/>
          <p:nvPr/>
        </p:nvSpPr>
        <p:spPr>
          <a:xfrm>
            <a:off x="7681912" y="844550"/>
            <a:ext cx="615900" cy="2301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900"/>
              <a:buFont typeface="Montserrat"/>
              <a:buNone/>
            </a:pPr>
            <a:r>
              <a:rPr lang="en-US" sz="900" b="0" i="0" u="none">
                <a:solidFill>
                  <a:schemeClr val="dk1"/>
                </a:solidFill>
                <a:latin typeface="Montserrat"/>
                <a:ea typeface="Montserrat"/>
                <a:cs typeface="Montserrat"/>
                <a:sym typeface="Montserrat"/>
              </a:rPr>
              <a:t>TSG#111</a:t>
            </a:r>
            <a:endParaRPr/>
          </a:p>
        </p:txBody>
      </p:sp>
      <p:sp>
        <p:nvSpPr>
          <p:cNvPr id="143" name="Google Shape;143;p20"/>
          <p:cNvSpPr txBox="1"/>
          <p:nvPr/>
        </p:nvSpPr>
        <p:spPr>
          <a:xfrm>
            <a:off x="8262937" y="844550"/>
            <a:ext cx="639900" cy="2301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900"/>
              <a:buFont typeface="Montserrat"/>
              <a:buNone/>
            </a:pPr>
            <a:r>
              <a:rPr lang="en-US" sz="900" b="0" i="0" u="none">
                <a:solidFill>
                  <a:schemeClr val="dk1"/>
                </a:solidFill>
                <a:latin typeface="Montserrat"/>
                <a:ea typeface="Montserrat"/>
                <a:cs typeface="Montserrat"/>
                <a:sym typeface="Montserrat"/>
              </a:rPr>
              <a:t>TSG#112</a:t>
            </a:r>
            <a:endParaRPr/>
          </a:p>
        </p:txBody>
      </p:sp>
      <p:sp>
        <p:nvSpPr>
          <p:cNvPr id="144" name="Google Shape;144;p20"/>
          <p:cNvSpPr txBox="1"/>
          <p:nvPr/>
        </p:nvSpPr>
        <p:spPr>
          <a:xfrm>
            <a:off x="-33337" y="858837"/>
            <a:ext cx="631800" cy="2301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900"/>
              <a:buFont typeface="Montserrat"/>
              <a:buNone/>
            </a:pPr>
            <a:r>
              <a:rPr lang="en-US" sz="900" b="0" i="0" u="none">
                <a:solidFill>
                  <a:schemeClr val="dk1"/>
                </a:solidFill>
                <a:latin typeface="Montserrat"/>
                <a:ea typeface="Montserrat"/>
                <a:cs typeface="Montserrat"/>
                <a:sym typeface="Montserrat"/>
              </a:rPr>
              <a:t>TSG#99</a:t>
            </a:r>
            <a:endParaRPr/>
          </a:p>
        </p:txBody>
      </p:sp>
      <p:sp>
        <p:nvSpPr>
          <p:cNvPr id="145" name="Google Shape;145;p20"/>
          <p:cNvSpPr txBox="1"/>
          <p:nvPr/>
        </p:nvSpPr>
        <p:spPr>
          <a:xfrm>
            <a:off x="3162300" y="547687"/>
            <a:ext cx="498600" cy="246000"/>
          </a:xfrm>
          <a:prstGeom prst="rect">
            <a:avLst/>
          </a:prstGeom>
          <a:solidFill>
            <a:srgbClr val="9BBB59"/>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FFFFFF"/>
              </a:buClr>
              <a:buSzPts val="1000"/>
              <a:buFont typeface="Montserrat"/>
              <a:buNone/>
            </a:pPr>
            <a:r>
              <a:rPr lang="en-US" sz="1000" b="0" i="0" u="none">
                <a:solidFill>
                  <a:srgbClr val="FFFFFF"/>
                </a:solidFill>
                <a:latin typeface="Montserrat"/>
                <a:ea typeface="Montserrat"/>
                <a:cs typeface="Montserrat"/>
                <a:sym typeface="Montserrat"/>
              </a:rPr>
              <a:t>2024</a:t>
            </a:r>
            <a:endParaRPr/>
          </a:p>
        </p:txBody>
      </p:sp>
      <p:sp>
        <p:nvSpPr>
          <p:cNvPr id="146" name="Google Shape;146;p20"/>
          <p:cNvSpPr txBox="1"/>
          <p:nvPr/>
        </p:nvSpPr>
        <p:spPr>
          <a:xfrm>
            <a:off x="5865812" y="547687"/>
            <a:ext cx="485700" cy="246000"/>
          </a:xfrm>
          <a:prstGeom prst="rect">
            <a:avLst/>
          </a:prstGeom>
          <a:solidFill>
            <a:srgbClr val="9BBB59"/>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FFFFFF"/>
              </a:buClr>
              <a:buSzPts val="1000"/>
              <a:buFont typeface="Montserrat"/>
              <a:buNone/>
            </a:pPr>
            <a:r>
              <a:rPr lang="en-US" sz="1000" b="0" i="0" u="none">
                <a:solidFill>
                  <a:srgbClr val="FFFFFF"/>
                </a:solidFill>
                <a:latin typeface="Montserrat"/>
                <a:ea typeface="Montserrat"/>
                <a:cs typeface="Montserrat"/>
                <a:sym typeface="Montserrat"/>
              </a:rPr>
              <a:t>2025</a:t>
            </a:r>
            <a:endParaRPr/>
          </a:p>
        </p:txBody>
      </p:sp>
      <p:sp>
        <p:nvSpPr>
          <p:cNvPr id="147" name="Google Shape;147;p20"/>
          <p:cNvSpPr txBox="1"/>
          <p:nvPr/>
        </p:nvSpPr>
        <p:spPr>
          <a:xfrm>
            <a:off x="1257300" y="947737"/>
            <a:ext cx="373200" cy="2001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dk1"/>
              </a:buClr>
              <a:buSzPts val="700"/>
              <a:buFont typeface="Montserrat"/>
              <a:buNone/>
            </a:pPr>
            <a:r>
              <a:rPr lang="en-US" sz="700" b="0" i="0" u="none">
                <a:solidFill>
                  <a:schemeClr val="dk1"/>
                </a:solidFill>
                <a:latin typeface="Montserrat"/>
                <a:ea typeface="Montserrat"/>
                <a:cs typeface="Montserrat"/>
                <a:sym typeface="Montserrat"/>
              </a:rPr>
              <a:t>Sep.</a:t>
            </a:r>
            <a:endParaRPr/>
          </a:p>
        </p:txBody>
      </p:sp>
      <p:sp>
        <p:nvSpPr>
          <p:cNvPr id="148" name="Google Shape;148;p20"/>
          <p:cNvSpPr txBox="1"/>
          <p:nvPr/>
        </p:nvSpPr>
        <p:spPr>
          <a:xfrm>
            <a:off x="2551112" y="935037"/>
            <a:ext cx="376200" cy="2001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dk1"/>
              </a:buClr>
              <a:buSzPts val="700"/>
              <a:buFont typeface="Montserrat"/>
              <a:buNone/>
            </a:pPr>
            <a:r>
              <a:rPr lang="en-US" sz="700" b="0" i="0" u="none">
                <a:solidFill>
                  <a:schemeClr val="dk1"/>
                </a:solidFill>
                <a:latin typeface="Montserrat"/>
                <a:ea typeface="Montserrat"/>
                <a:cs typeface="Montserrat"/>
                <a:sym typeface="Montserrat"/>
              </a:rPr>
              <a:t>Mar.</a:t>
            </a:r>
            <a:endParaRPr/>
          </a:p>
        </p:txBody>
      </p:sp>
      <p:sp>
        <p:nvSpPr>
          <p:cNvPr id="149" name="Google Shape;149;p20"/>
          <p:cNvSpPr txBox="1"/>
          <p:nvPr/>
        </p:nvSpPr>
        <p:spPr>
          <a:xfrm>
            <a:off x="7878762" y="947737"/>
            <a:ext cx="376200" cy="2001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dk1"/>
              </a:buClr>
              <a:buSzPts val="700"/>
              <a:buFont typeface="Montserrat"/>
              <a:buNone/>
            </a:pPr>
            <a:r>
              <a:rPr lang="en-US" sz="700" b="0" i="0" u="none">
                <a:solidFill>
                  <a:schemeClr val="dk1"/>
                </a:solidFill>
                <a:latin typeface="Montserrat"/>
                <a:ea typeface="Montserrat"/>
                <a:cs typeface="Montserrat"/>
                <a:sym typeface="Montserrat"/>
              </a:rPr>
              <a:t>Mar.</a:t>
            </a:r>
            <a:endParaRPr/>
          </a:p>
        </p:txBody>
      </p:sp>
      <p:sp>
        <p:nvSpPr>
          <p:cNvPr id="150" name="Google Shape;150;p20"/>
          <p:cNvSpPr txBox="1"/>
          <p:nvPr/>
        </p:nvSpPr>
        <p:spPr>
          <a:xfrm>
            <a:off x="5216525" y="947737"/>
            <a:ext cx="376200" cy="2001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dk1"/>
              </a:buClr>
              <a:buSzPts val="700"/>
              <a:buFont typeface="Montserrat"/>
              <a:buNone/>
            </a:pPr>
            <a:r>
              <a:rPr lang="en-US" sz="700" b="0" i="0" u="none">
                <a:solidFill>
                  <a:schemeClr val="dk1"/>
                </a:solidFill>
                <a:latin typeface="Montserrat"/>
                <a:ea typeface="Montserrat"/>
                <a:cs typeface="Montserrat"/>
                <a:sym typeface="Montserrat"/>
              </a:rPr>
              <a:t>Mar.</a:t>
            </a:r>
            <a:endParaRPr/>
          </a:p>
        </p:txBody>
      </p:sp>
      <p:sp>
        <p:nvSpPr>
          <p:cNvPr id="151" name="Google Shape;151;p20"/>
          <p:cNvSpPr txBox="1"/>
          <p:nvPr/>
        </p:nvSpPr>
        <p:spPr>
          <a:xfrm>
            <a:off x="3238500" y="947737"/>
            <a:ext cx="369900" cy="2001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dk1"/>
              </a:buClr>
              <a:buSzPts val="700"/>
              <a:buFont typeface="Montserrat"/>
              <a:buNone/>
            </a:pPr>
            <a:r>
              <a:rPr lang="en-US" sz="700" b="0" i="0" u="none">
                <a:solidFill>
                  <a:schemeClr val="dk1"/>
                </a:solidFill>
                <a:latin typeface="Montserrat"/>
                <a:ea typeface="Montserrat"/>
                <a:cs typeface="Montserrat"/>
                <a:sym typeface="Montserrat"/>
              </a:rPr>
              <a:t>Jun.</a:t>
            </a:r>
            <a:endParaRPr/>
          </a:p>
        </p:txBody>
      </p:sp>
      <p:sp>
        <p:nvSpPr>
          <p:cNvPr id="152" name="Google Shape;152;p20"/>
          <p:cNvSpPr txBox="1"/>
          <p:nvPr/>
        </p:nvSpPr>
        <p:spPr>
          <a:xfrm>
            <a:off x="5951537" y="947737"/>
            <a:ext cx="369900" cy="2001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dk1"/>
              </a:buClr>
              <a:buSzPts val="700"/>
              <a:buFont typeface="Montserrat"/>
              <a:buNone/>
            </a:pPr>
            <a:r>
              <a:rPr lang="en-US" sz="700" b="0" i="0" u="none">
                <a:solidFill>
                  <a:schemeClr val="dk1"/>
                </a:solidFill>
                <a:latin typeface="Montserrat"/>
                <a:ea typeface="Montserrat"/>
                <a:cs typeface="Montserrat"/>
                <a:sym typeface="Montserrat"/>
              </a:rPr>
              <a:t>Jun.</a:t>
            </a:r>
            <a:endParaRPr/>
          </a:p>
        </p:txBody>
      </p:sp>
      <p:sp>
        <p:nvSpPr>
          <p:cNvPr id="153" name="Google Shape;153;p20"/>
          <p:cNvSpPr txBox="1"/>
          <p:nvPr/>
        </p:nvSpPr>
        <p:spPr>
          <a:xfrm>
            <a:off x="8453437" y="947737"/>
            <a:ext cx="369900" cy="2001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dk1"/>
              </a:buClr>
              <a:buSzPts val="700"/>
              <a:buFont typeface="Montserrat"/>
              <a:buNone/>
            </a:pPr>
            <a:r>
              <a:rPr lang="en-US" sz="700" b="0" i="0" u="none">
                <a:solidFill>
                  <a:schemeClr val="dk1"/>
                </a:solidFill>
                <a:latin typeface="Montserrat"/>
                <a:ea typeface="Montserrat"/>
                <a:cs typeface="Montserrat"/>
                <a:sym typeface="Montserrat"/>
              </a:rPr>
              <a:t>Jun.</a:t>
            </a:r>
            <a:endParaRPr/>
          </a:p>
        </p:txBody>
      </p:sp>
      <p:sp>
        <p:nvSpPr>
          <p:cNvPr id="154" name="Google Shape;154;p20"/>
          <p:cNvSpPr txBox="1"/>
          <p:nvPr/>
        </p:nvSpPr>
        <p:spPr>
          <a:xfrm>
            <a:off x="4013200" y="947737"/>
            <a:ext cx="373200" cy="2001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dk1"/>
              </a:buClr>
              <a:buSzPts val="700"/>
              <a:buFont typeface="Montserrat"/>
              <a:buNone/>
            </a:pPr>
            <a:r>
              <a:rPr lang="en-US" sz="700" b="0" i="0" u="none">
                <a:solidFill>
                  <a:schemeClr val="dk1"/>
                </a:solidFill>
                <a:latin typeface="Montserrat"/>
                <a:ea typeface="Montserrat"/>
                <a:cs typeface="Montserrat"/>
                <a:sym typeface="Montserrat"/>
              </a:rPr>
              <a:t>Sep.</a:t>
            </a:r>
            <a:endParaRPr/>
          </a:p>
        </p:txBody>
      </p:sp>
      <p:sp>
        <p:nvSpPr>
          <p:cNvPr id="155" name="Google Shape;155;p20"/>
          <p:cNvSpPr txBox="1"/>
          <p:nvPr/>
        </p:nvSpPr>
        <p:spPr>
          <a:xfrm>
            <a:off x="6662737" y="947737"/>
            <a:ext cx="373200" cy="2001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dk1"/>
              </a:buClr>
              <a:buSzPts val="700"/>
              <a:buFont typeface="Montserrat"/>
              <a:buNone/>
            </a:pPr>
            <a:r>
              <a:rPr lang="en-US" sz="700" b="0" i="0" u="none">
                <a:solidFill>
                  <a:schemeClr val="dk1"/>
                </a:solidFill>
                <a:latin typeface="Montserrat"/>
                <a:ea typeface="Montserrat"/>
                <a:cs typeface="Montserrat"/>
                <a:sym typeface="Montserrat"/>
              </a:rPr>
              <a:t>Sep.</a:t>
            </a:r>
            <a:endParaRPr/>
          </a:p>
        </p:txBody>
      </p:sp>
      <p:sp>
        <p:nvSpPr>
          <p:cNvPr id="156" name="Google Shape;156;p20"/>
          <p:cNvSpPr txBox="1"/>
          <p:nvPr/>
        </p:nvSpPr>
        <p:spPr>
          <a:xfrm>
            <a:off x="109537" y="968375"/>
            <a:ext cx="376200" cy="2001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dk1"/>
              </a:buClr>
              <a:buSzPts val="700"/>
              <a:buFont typeface="Montserrat"/>
              <a:buNone/>
            </a:pPr>
            <a:r>
              <a:rPr lang="en-US" sz="700" b="0" i="0" u="none">
                <a:solidFill>
                  <a:schemeClr val="dk1"/>
                </a:solidFill>
                <a:latin typeface="Montserrat"/>
                <a:ea typeface="Montserrat"/>
                <a:cs typeface="Montserrat"/>
                <a:sym typeface="Montserrat"/>
              </a:rPr>
              <a:t>Mar.</a:t>
            </a:r>
            <a:endParaRPr/>
          </a:p>
        </p:txBody>
      </p:sp>
      <p:sp>
        <p:nvSpPr>
          <p:cNvPr id="157" name="Google Shape;157;p20"/>
          <p:cNvSpPr txBox="1"/>
          <p:nvPr/>
        </p:nvSpPr>
        <p:spPr>
          <a:xfrm>
            <a:off x="1854200" y="947737"/>
            <a:ext cx="384300" cy="2001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dk1"/>
              </a:buClr>
              <a:buSzPts val="700"/>
              <a:buFont typeface="Montserrat"/>
              <a:buNone/>
            </a:pPr>
            <a:r>
              <a:rPr lang="en-US" sz="700" b="0" i="0" u="none">
                <a:solidFill>
                  <a:schemeClr val="dk1"/>
                </a:solidFill>
                <a:latin typeface="Montserrat"/>
                <a:ea typeface="Montserrat"/>
                <a:cs typeface="Montserrat"/>
                <a:sym typeface="Montserrat"/>
              </a:rPr>
              <a:t>Dec.</a:t>
            </a:r>
            <a:endParaRPr/>
          </a:p>
        </p:txBody>
      </p:sp>
      <p:sp>
        <p:nvSpPr>
          <p:cNvPr id="158" name="Google Shape;158;p20"/>
          <p:cNvSpPr txBox="1"/>
          <p:nvPr/>
        </p:nvSpPr>
        <p:spPr>
          <a:xfrm>
            <a:off x="4605337" y="947737"/>
            <a:ext cx="384300" cy="2001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dk1"/>
              </a:buClr>
              <a:buSzPts val="700"/>
              <a:buFont typeface="Montserrat"/>
              <a:buNone/>
            </a:pPr>
            <a:r>
              <a:rPr lang="en-US" sz="700" b="0" i="0" u="none">
                <a:solidFill>
                  <a:schemeClr val="dk1"/>
                </a:solidFill>
                <a:latin typeface="Montserrat"/>
                <a:ea typeface="Montserrat"/>
                <a:cs typeface="Montserrat"/>
                <a:sym typeface="Montserrat"/>
              </a:rPr>
              <a:t>Dec.</a:t>
            </a:r>
            <a:endParaRPr/>
          </a:p>
        </p:txBody>
      </p:sp>
      <p:sp>
        <p:nvSpPr>
          <p:cNvPr id="159" name="Google Shape;159;p20"/>
          <p:cNvSpPr txBox="1"/>
          <p:nvPr/>
        </p:nvSpPr>
        <p:spPr>
          <a:xfrm>
            <a:off x="7304087" y="947737"/>
            <a:ext cx="384300" cy="2001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dk1"/>
              </a:buClr>
              <a:buSzPts val="700"/>
              <a:buFont typeface="Montserrat"/>
              <a:buNone/>
            </a:pPr>
            <a:r>
              <a:rPr lang="en-US" sz="700" b="0" i="0" u="none">
                <a:solidFill>
                  <a:schemeClr val="dk1"/>
                </a:solidFill>
                <a:latin typeface="Montserrat"/>
                <a:ea typeface="Montserrat"/>
                <a:cs typeface="Montserrat"/>
                <a:sym typeface="Montserrat"/>
              </a:rPr>
              <a:t>Dec.</a:t>
            </a:r>
            <a:endParaRPr/>
          </a:p>
        </p:txBody>
      </p:sp>
      <p:sp>
        <p:nvSpPr>
          <p:cNvPr id="160" name="Google Shape;160;p20"/>
          <p:cNvSpPr txBox="1"/>
          <p:nvPr/>
        </p:nvSpPr>
        <p:spPr>
          <a:xfrm>
            <a:off x="8359775" y="528637"/>
            <a:ext cx="492000" cy="246000"/>
          </a:xfrm>
          <a:prstGeom prst="rect">
            <a:avLst/>
          </a:prstGeom>
          <a:solidFill>
            <a:srgbClr val="9BBB59"/>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FFFFFF"/>
              </a:buClr>
              <a:buSzPts val="1000"/>
              <a:buFont typeface="Montserrat"/>
              <a:buNone/>
            </a:pPr>
            <a:r>
              <a:rPr lang="en-US" sz="1000" b="0" i="0" u="none">
                <a:solidFill>
                  <a:srgbClr val="FFFFFF"/>
                </a:solidFill>
                <a:latin typeface="Montserrat"/>
                <a:ea typeface="Montserrat"/>
                <a:cs typeface="Montserrat"/>
                <a:sym typeface="Montserrat"/>
              </a:rPr>
              <a:t>2026</a:t>
            </a:r>
            <a:endParaRPr/>
          </a:p>
        </p:txBody>
      </p:sp>
      <p:sp>
        <p:nvSpPr>
          <p:cNvPr id="163" name="Google Shape;163;p20"/>
          <p:cNvSpPr txBox="1"/>
          <p:nvPr/>
        </p:nvSpPr>
        <p:spPr>
          <a:xfrm>
            <a:off x="517525" y="862012"/>
            <a:ext cx="685800" cy="2301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900"/>
              <a:buFont typeface="Montserrat"/>
              <a:buNone/>
            </a:pPr>
            <a:r>
              <a:rPr lang="en-US" sz="900" b="0" i="0" u="none">
                <a:solidFill>
                  <a:schemeClr val="dk1"/>
                </a:solidFill>
                <a:latin typeface="Montserrat"/>
                <a:ea typeface="Montserrat"/>
                <a:cs typeface="Montserrat"/>
                <a:sym typeface="Montserrat"/>
              </a:rPr>
              <a:t>TSG#100</a:t>
            </a:r>
            <a:endParaRPr/>
          </a:p>
        </p:txBody>
      </p:sp>
      <p:sp>
        <p:nvSpPr>
          <p:cNvPr id="164" name="Google Shape;164;p20"/>
          <p:cNvSpPr txBox="1"/>
          <p:nvPr/>
        </p:nvSpPr>
        <p:spPr>
          <a:xfrm>
            <a:off x="749300" y="965200"/>
            <a:ext cx="406500" cy="2001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dk1"/>
              </a:buClr>
              <a:buSzPts val="700"/>
              <a:buFont typeface="Montserrat"/>
              <a:buNone/>
            </a:pPr>
            <a:r>
              <a:rPr lang="en-US" sz="700" b="0" i="0" u="none">
                <a:solidFill>
                  <a:schemeClr val="dk1"/>
                </a:solidFill>
                <a:latin typeface="Montserrat"/>
                <a:ea typeface="Montserrat"/>
                <a:cs typeface="Montserrat"/>
                <a:sym typeface="Montserrat"/>
              </a:rPr>
              <a:t>June</a:t>
            </a:r>
            <a:endParaRPr/>
          </a:p>
        </p:txBody>
      </p:sp>
      <p:sp>
        <p:nvSpPr>
          <p:cNvPr id="166" name="Google Shape;166;p20"/>
          <p:cNvSpPr txBox="1"/>
          <p:nvPr/>
        </p:nvSpPr>
        <p:spPr>
          <a:xfrm>
            <a:off x="903287" y="550862"/>
            <a:ext cx="485700" cy="246000"/>
          </a:xfrm>
          <a:prstGeom prst="rect">
            <a:avLst/>
          </a:prstGeom>
          <a:solidFill>
            <a:srgbClr val="9BBB59"/>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FFFFFF"/>
              </a:buClr>
              <a:buSzPts val="1000"/>
              <a:buFont typeface="Montserrat"/>
              <a:buNone/>
            </a:pPr>
            <a:r>
              <a:rPr lang="en-US" sz="1000" b="0" i="0" u="none">
                <a:solidFill>
                  <a:srgbClr val="FFFFFF"/>
                </a:solidFill>
                <a:latin typeface="Montserrat"/>
                <a:ea typeface="Montserrat"/>
                <a:cs typeface="Montserrat"/>
                <a:sym typeface="Montserrat"/>
              </a:rPr>
              <a:t>2023</a:t>
            </a:r>
            <a:endParaRPr/>
          </a:p>
        </p:txBody>
      </p:sp>
      <p:sp>
        <p:nvSpPr>
          <p:cNvPr id="167" name="Google Shape;167;p20"/>
          <p:cNvSpPr txBox="1"/>
          <p:nvPr/>
        </p:nvSpPr>
        <p:spPr>
          <a:xfrm>
            <a:off x="1640049" y="4674568"/>
            <a:ext cx="870000" cy="3699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dirty="0">
                <a:solidFill>
                  <a:srgbClr val="000000"/>
                </a:solidFill>
                <a:latin typeface="Arial"/>
                <a:ea typeface="Arial"/>
                <a:cs typeface="Arial"/>
                <a:sym typeface="Arial"/>
              </a:rPr>
              <a:t>Now</a:t>
            </a:r>
            <a:endParaRPr dirty="0"/>
          </a:p>
        </p:txBody>
      </p:sp>
      <p:cxnSp>
        <p:nvCxnSpPr>
          <p:cNvPr id="169" name="Google Shape;169;p20"/>
          <p:cNvCxnSpPr/>
          <p:nvPr/>
        </p:nvCxnSpPr>
        <p:spPr>
          <a:xfrm>
            <a:off x="901700" y="1138237"/>
            <a:ext cx="0" cy="3724200"/>
          </a:xfrm>
          <a:prstGeom prst="straightConnector1">
            <a:avLst/>
          </a:prstGeom>
          <a:noFill/>
          <a:ln w="9525" cap="flat" cmpd="sng">
            <a:solidFill>
              <a:srgbClr val="9BBB59"/>
            </a:solidFill>
            <a:prstDash val="solid"/>
            <a:miter lim="800000"/>
            <a:headEnd type="none" w="med" len="med"/>
            <a:tailEnd type="none" w="med" len="med"/>
          </a:ln>
        </p:spPr>
      </p:cxnSp>
      <p:cxnSp>
        <p:nvCxnSpPr>
          <p:cNvPr id="170" name="Google Shape;170;p20"/>
          <p:cNvCxnSpPr/>
          <p:nvPr/>
        </p:nvCxnSpPr>
        <p:spPr>
          <a:xfrm>
            <a:off x="3030537" y="1463675"/>
            <a:ext cx="0" cy="3068700"/>
          </a:xfrm>
          <a:prstGeom prst="straightConnector1">
            <a:avLst/>
          </a:prstGeom>
          <a:noFill/>
          <a:ln w="12700" cap="flat" cmpd="sng">
            <a:solidFill>
              <a:schemeClr val="dk1"/>
            </a:solidFill>
            <a:prstDash val="solid"/>
            <a:miter lim="800000"/>
            <a:headEnd type="none" w="med" len="med"/>
            <a:tailEnd type="none" w="med" len="med"/>
          </a:ln>
          <a:effectLst>
            <a:outerShdw blurRad="63500" dist="20000" dir="5400000">
              <a:srgbClr val="000000">
                <a:alpha val="37650"/>
              </a:srgbClr>
            </a:outerShdw>
          </a:effectLst>
        </p:spPr>
      </p:cxnSp>
      <p:cxnSp>
        <p:nvCxnSpPr>
          <p:cNvPr id="171" name="Google Shape;171;p20"/>
          <p:cNvCxnSpPr/>
          <p:nvPr/>
        </p:nvCxnSpPr>
        <p:spPr>
          <a:xfrm>
            <a:off x="1739900" y="1463675"/>
            <a:ext cx="0" cy="3068700"/>
          </a:xfrm>
          <a:prstGeom prst="straightConnector1">
            <a:avLst/>
          </a:prstGeom>
          <a:noFill/>
          <a:ln w="12700" cap="flat" cmpd="sng">
            <a:solidFill>
              <a:schemeClr val="dk1"/>
            </a:solidFill>
            <a:prstDash val="solid"/>
            <a:miter lim="800000"/>
            <a:headEnd type="none" w="med" len="med"/>
            <a:tailEnd type="none" w="med" len="med"/>
          </a:ln>
          <a:effectLst>
            <a:outerShdw blurRad="63500" dist="20000" dir="5400000">
              <a:srgbClr val="000000">
                <a:alpha val="37650"/>
              </a:srgbClr>
            </a:outerShdw>
          </a:effectLst>
        </p:spPr>
      </p:cxnSp>
      <p:cxnSp>
        <p:nvCxnSpPr>
          <p:cNvPr id="172" name="Google Shape;172;p20"/>
          <p:cNvCxnSpPr/>
          <p:nvPr/>
        </p:nvCxnSpPr>
        <p:spPr>
          <a:xfrm>
            <a:off x="8383587" y="1463675"/>
            <a:ext cx="0" cy="3136800"/>
          </a:xfrm>
          <a:prstGeom prst="straightConnector1">
            <a:avLst/>
          </a:prstGeom>
          <a:noFill/>
          <a:ln w="12700" cap="flat" cmpd="sng">
            <a:solidFill>
              <a:schemeClr val="dk1"/>
            </a:solidFill>
            <a:prstDash val="solid"/>
            <a:miter lim="800000"/>
            <a:headEnd type="none" w="med" len="med"/>
            <a:tailEnd type="none" w="med" len="med"/>
          </a:ln>
          <a:effectLst>
            <a:outerShdw blurRad="63500" dist="20000" dir="5400000">
              <a:srgbClr val="000000">
                <a:alpha val="37650"/>
              </a:srgbClr>
            </a:outerShdw>
          </a:effectLst>
        </p:spPr>
      </p:cxnSp>
      <p:cxnSp>
        <p:nvCxnSpPr>
          <p:cNvPr id="173" name="Google Shape;173;p20"/>
          <p:cNvCxnSpPr/>
          <p:nvPr/>
        </p:nvCxnSpPr>
        <p:spPr>
          <a:xfrm>
            <a:off x="7140575" y="1463675"/>
            <a:ext cx="0" cy="3092400"/>
          </a:xfrm>
          <a:prstGeom prst="straightConnector1">
            <a:avLst/>
          </a:prstGeom>
          <a:noFill/>
          <a:ln w="12700" cap="flat" cmpd="sng">
            <a:solidFill>
              <a:schemeClr val="dk1"/>
            </a:solidFill>
            <a:prstDash val="solid"/>
            <a:miter lim="800000"/>
            <a:headEnd type="none" w="med" len="med"/>
            <a:tailEnd type="none" w="med" len="med"/>
          </a:ln>
          <a:effectLst>
            <a:outerShdw blurRad="63500" dist="20000" dir="5400000">
              <a:srgbClr val="000000">
                <a:alpha val="37650"/>
              </a:srgbClr>
            </a:outerShdw>
          </a:effectLst>
        </p:spPr>
      </p:cxnSp>
      <p:cxnSp>
        <p:nvCxnSpPr>
          <p:cNvPr id="174" name="Google Shape;174;p20"/>
          <p:cNvCxnSpPr/>
          <p:nvPr/>
        </p:nvCxnSpPr>
        <p:spPr>
          <a:xfrm>
            <a:off x="5756275" y="1463675"/>
            <a:ext cx="0" cy="3068700"/>
          </a:xfrm>
          <a:prstGeom prst="straightConnector1">
            <a:avLst/>
          </a:prstGeom>
          <a:noFill/>
          <a:ln w="12700" cap="flat" cmpd="sng">
            <a:solidFill>
              <a:schemeClr val="dk1"/>
            </a:solidFill>
            <a:prstDash val="solid"/>
            <a:miter lim="800000"/>
            <a:headEnd type="none" w="med" len="med"/>
            <a:tailEnd type="none" w="med" len="med"/>
          </a:ln>
          <a:effectLst>
            <a:outerShdw blurRad="63500" dist="20000" dir="5400000">
              <a:srgbClr val="000000">
                <a:alpha val="37650"/>
              </a:srgbClr>
            </a:outerShdw>
          </a:effectLst>
        </p:spPr>
      </p:cxnSp>
      <p:cxnSp>
        <p:nvCxnSpPr>
          <p:cNvPr id="175" name="Google Shape;175;p20"/>
          <p:cNvCxnSpPr/>
          <p:nvPr/>
        </p:nvCxnSpPr>
        <p:spPr>
          <a:xfrm>
            <a:off x="6453187" y="1463675"/>
            <a:ext cx="0" cy="3068700"/>
          </a:xfrm>
          <a:prstGeom prst="straightConnector1">
            <a:avLst/>
          </a:prstGeom>
          <a:noFill/>
          <a:ln w="12700" cap="flat" cmpd="sng">
            <a:solidFill>
              <a:schemeClr val="dk1"/>
            </a:solidFill>
            <a:prstDash val="solid"/>
            <a:miter lim="800000"/>
            <a:headEnd type="none" w="med" len="med"/>
            <a:tailEnd type="none" w="med" len="med"/>
          </a:ln>
          <a:effectLst>
            <a:outerShdw blurRad="63500" dist="20000" dir="5400000">
              <a:srgbClr val="000000">
                <a:alpha val="37650"/>
              </a:srgbClr>
            </a:outerShdw>
          </a:effectLst>
        </p:spPr>
      </p:cxnSp>
      <p:cxnSp>
        <p:nvCxnSpPr>
          <p:cNvPr id="176" name="Google Shape;176;p20"/>
          <p:cNvCxnSpPr/>
          <p:nvPr/>
        </p:nvCxnSpPr>
        <p:spPr>
          <a:xfrm>
            <a:off x="4437062" y="1452562"/>
            <a:ext cx="0" cy="3068700"/>
          </a:xfrm>
          <a:prstGeom prst="straightConnector1">
            <a:avLst/>
          </a:prstGeom>
          <a:noFill/>
          <a:ln w="12700" cap="flat" cmpd="sng">
            <a:solidFill>
              <a:schemeClr val="dk1"/>
            </a:solidFill>
            <a:prstDash val="solid"/>
            <a:miter lim="800000"/>
            <a:headEnd type="none" w="med" len="med"/>
            <a:tailEnd type="none" w="med" len="med"/>
          </a:ln>
          <a:effectLst>
            <a:outerShdw blurRad="63500" dist="20000" dir="5400000">
              <a:srgbClr val="000000">
                <a:alpha val="37650"/>
              </a:srgbClr>
            </a:outerShdw>
          </a:effectLst>
        </p:spPr>
      </p:cxnSp>
      <p:cxnSp>
        <p:nvCxnSpPr>
          <p:cNvPr id="177" name="Google Shape;177;p20"/>
          <p:cNvCxnSpPr/>
          <p:nvPr/>
        </p:nvCxnSpPr>
        <p:spPr>
          <a:xfrm>
            <a:off x="3725862" y="1463675"/>
            <a:ext cx="0" cy="3068700"/>
          </a:xfrm>
          <a:prstGeom prst="straightConnector1">
            <a:avLst/>
          </a:prstGeom>
          <a:noFill/>
          <a:ln w="12700" cap="flat" cmpd="sng">
            <a:solidFill>
              <a:schemeClr val="dk1"/>
            </a:solidFill>
            <a:prstDash val="solid"/>
            <a:miter lim="800000"/>
            <a:headEnd type="none" w="med" len="med"/>
            <a:tailEnd type="none" w="med" len="med"/>
          </a:ln>
          <a:effectLst>
            <a:outerShdw blurRad="63500" dist="20000" dir="5400000">
              <a:srgbClr val="000000">
                <a:alpha val="37650"/>
              </a:srgbClr>
            </a:outerShdw>
          </a:effectLst>
        </p:spPr>
      </p:cxnSp>
      <p:cxnSp>
        <p:nvCxnSpPr>
          <p:cNvPr id="178" name="Google Shape;178;p20"/>
          <p:cNvCxnSpPr/>
          <p:nvPr/>
        </p:nvCxnSpPr>
        <p:spPr>
          <a:xfrm>
            <a:off x="1216025" y="1443037"/>
            <a:ext cx="0" cy="3070200"/>
          </a:xfrm>
          <a:prstGeom prst="straightConnector1">
            <a:avLst/>
          </a:prstGeom>
          <a:noFill/>
          <a:ln w="12700" cap="flat" cmpd="sng">
            <a:solidFill>
              <a:schemeClr val="dk1"/>
            </a:solidFill>
            <a:prstDash val="solid"/>
            <a:miter lim="800000"/>
            <a:headEnd type="none" w="med" len="med"/>
            <a:tailEnd type="none" w="med" len="med"/>
          </a:ln>
          <a:effectLst>
            <a:outerShdw blurRad="63500" dist="20000" dir="5400000">
              <a:srgbClr val="000000">
                <a:alpha val="37650"/>
              </a:srgbClr>
            </a:outerShdw>
          </a:effectLst>
        </p:spPr>
      </p:cxnSp>
      <p:cxnSp>
        <p:nvCxnSpPr>
          <p:cNvPr id="179" name="Google Shape;179;p20"/>
          <p:cNvCxnSpPr/>
          <p:nvPr/>
        </p:nvCxnSpPr>
        <p:spPr>
          <a:xfrm>
            <a:off x="5097462" y="1471612"/>
            <a:ext cx="0" cy="3068700"/>
          </a:xfrm>
          <a:prstGeom prst="straightConnector1">
            <a:avLst/>
          </a:prstGeom>
          <a:noFill/>
          <a:ln w="12700" cap="flat" cmpd="sng">
            <a:solidFill>
              <a:schemeClr val="dk1"/>
            </a:solidFill>
            <a:prstDash val="solid"/>
            <a:miter lim="800000"/>
            <a:headEnd type="none" w="med" len="med"/>
            <a:tailEnd type="none" w="med" len="med"/>
          </a:ln>
          <a:effectLst>
            <a:outerShdw blurRad="63500" dist="20000" dir="5400000">
              <a:srgbClr val="000000">
                <a:alpha val="37650"/>
              </a:srgbClr>
            </a:outerShdw>
          </a:effectLst>
        </p:spPr>
      </p:cxnSp>
      <p:cxnSp>
        <p:nvCxnSpPr>
          <p:cNvPr id="180" name="Google Shape;180;p20"/>
          <p:cNvCxnSpPr/>
          <p:nvPr/>
        </p:nvCxnSpPr>
        <p:spPr>
          <a:xfrm>
            <a:off x="2425700" y="1474787"/>
            <a:ext cx="0" cy="3068700"/>
          </a:xfrm>
          <a:prstGeom prst="straightConnector1">
            <a:avLst/>
          </a:prstGeom>
          <a:noFill/>
          <a:ln w="12700" cap="flat" cmpd="sng">
            <a:solidFill>
              <a:schemeClr val="dk1"/>
            </a:solidFill>
            <a:prstDash val="solid"/>
            <a:miter lim="800000"/>
            <a:headEnd type="none" w="med" len="med"/>
            <a:tailEnd type="none" w="med" len="med"/>
          </a:ln>
          <a:effectLst>
            <a:outerShdw blurRad="63500" dist="20000" dir="5400000">
              <a:srgbClr val="000000">
                <a:alpha val="37650"/>
              </a:srgbClr>
            </a:outerShdw>
          </a:effectLst>
        </p:spPr>
      </p:cxnSp>
      <p:cxnSp>
        <p:nvCxnSpPr>
          <p:cNvPr id="181" name="Google Shape;181;p20"/>
          <p:cNvCxnSpPr/>
          <p:nvPr/>
        </p:nvCxnSpPr>
        <p:spPr>
          <a:xfrm>
            <a:off x="7766050" y="1416050"/>
            <a:ext cx="0" cy="3068700"/>
          </a:xfrm>
          <a:prstGeom prst="straightConnector1">
            <a:avLst/>
          </a:prstGeom>
          <a:noFill/>
          <a:ln w="12700" cap="flat" cmpd="sng">
            <a:solidFill>
              <a:schemeClr val="dk1"/>
            </a:solidFill>
            <a:prstDash val="solid"/>
            <a:miter lim="800000"/>
            <a:headEnd type="none" w="med" len="med"/>
            <a:tailEnd type="none" w="med" len="med"/>
          </a:ln>
          <a:effectLst>
            <a:outerShdw blurRad="63500" dist="20000" dir="5400000">
              <a:srgbClr val="000000">
                <a:alpha val="37650"/>
              </a:srgbClr>
            </a:outerShdw>
          </a:effectLst>
        </p:spPr>
      </p:cxnSp>
      <p:cxnSp>
        <p:nvCxnSpPr>
          <p:cNvPr id="182" name="Google Shape;182;p20"/>
          <p:cNvCxnSpPr>
            <a:cxnSpLocks/>
            <a:stCxn id="157" idx="2"/>
          </p:cNvCxnSpPr>
          <p:nvPr/>
        </p:nvCxnSpPr>
        <p:spPr>
          <a:xfrm>
            <a:off x="2046350" y="1147837"/>
            <a:ext cx="12637" cy="3590763"/>
          </a:xfrm>
          <a:prstGeom prst="straightConnector1">
            <a:avLst/>
          </a:prstGeom>
          <a:noFill/>
          <a:ln w="76200" cap="flat" cmpd="sng">
            <a:solidFill>
              <a:srgbClr val="9BBB59"/>
            </a:solidFill>
            <a:prstDash val="solid"/>
            <a:miter lim="800000"/>
            <a:headEnd type="none" w="med" len="med"/>
            <a:tailEnd type="none" w="med" len="med"/>
          </a:ln>
        </p:spPr>
      </p:cxnSp>
      <p:cxnSp>
        <p:nvCxnSpPr>
          <p:cNvPr id="183" name="Google Shape;183;p20"/>
          <p:cNvCxnSpPr>
            <a:cxnSpLocks/>
            <a:stCxn id="158" idx="2"/>
          </p:cNvCxnSpPr>
          <p:nvPr/>
        </p:nvCxnSpPr>
        <p:spPr>
          <a:xfrm>
            <a:off x="4797487" y="1147837"/>
            <a:ext cx="1525" cy="3581238"/>
          </a:xfrm>
          <a:prstGeom prst="straightConnector1">
            <a:avLst/>
          </a:prstGeom>
          <a:noFill/>
          <a:ln w="76200" cap="flat" cmpd="sng">
            <a:solidFill>
              <a:srgbClr val="9BBB59"/>
            </a:solidFill>
            <a:prstDash val="solid"/>
            <a:miter lim="800000"/>
            <a:headEnd type="none" w="med" len="med"/>
            <a:tailEnd type="none" w="med" len="med"/>
          </a:ln>
        </p:spPr>
      </p:cxnSp>
      <p:sp>
        <p:nvSpPr>
          <p:cNvPr id="184" name="Google Shape;184;p20"/>
          <p:cNvSpPr txBox="1"/>
          <p:nvPr/>
        </p:nvSpPr>
        <p:spPr>
          <a:xfrm>
            <a:off x="266700" y="1268412"/>
            <a:ext cx="644400" cy="2301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900"/>
              <a:buFont typeface="Montserrat"/>
              <a:buNone/>
            </a:pPr>
            <a:r>
              <a:rPr lang="en-US" sz="900" b="0" i="0" u="none">
                <a:solidFill>
                  <a:schemeClr val="dk1"/>
                </a:solidFill>
                <a:latin typeface="Montserrat"/>
                <a:ea typeface="Montserrat"/>
                <a:cs typeface="Montserrat"/>
                <a:sym typeface="Montserrat"/>
              </a:rPr>
              <a:t>SA1#102</a:t>
            </a:r>
            <a:endParaRPr/>
          </a:p>
        </p:txBody>
      </p:sp>
      <p:sp>
        <p:nvSpPr>
          <p:cNvPr id="185" name="Google Shape;185;p20"/>
          <p:cNvSpPr txBox="1"/>
          <p:nvPr/>
        </p:nvSpPr>
        <p:spPr>
          <a:xfrm>
            <a:off x="844550" y="1268412"/>
            <a:ext cx="644400" cy="2301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900"/>
              <a:buFont typeface="Montserrat"/>
              <a:buNone/>
            </a:pPr>
            <a:r>
              <a:rPr lang="en-US" sz="900" b="0" i="0" u="none">
                <a:solidFill>
                  <a:schemeClr val="dk1"/>
                </a:solidFill>
                <a:latin typeface="Montserrat"/>
                <a:ea typeface="Montserrat"/>
                <a:cs typeface="Montserrat"/>
                <a:sym typeface="Montserrat"/>
              </a:rPr>
              <a:t>SA1#103</a:t>
            </a:r>
            <a:endParaRPr/>
          </a:p>
        </p:txBody>
      </p:sp>
      <p:sp>
        <p:nvSpPr>
          <p:cNvPr id="186" name="Google Shape;186;p20"/>
          <p:cNvSpPr txBox="1"/>
          <p:nvPr/>
        </p:nvSpPr>
        <p:spPr>
          <a:xfrm>
            <a:off x="1497012" y="1268412"/>
            <a:ext cx="657300" cy="2301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900"/>
              <a:buFont typeface="Montserrat"/>
              <a:buNone/>
            </a:pPr>
            <a:r>
              <a:rPr lang="en-US" sz="900" b="0" i="0" u="none">
                <a:solidFill>
                  <a:schemeClr val="dk1"/>
                </a:solidFill>
                <a:latin typeface="Montserrat"/>
                <a:ea typeface="Montserrat"/>
                <a:cs typeface="Montserrat"/>
                <a:sym typeface="Montserrat"/>
              </a:rPr>
              <a:t>SA1#104</a:t>
            </a:r>
            <a:endParaRPr/>
          </a:p>
        </p:txBody>
      </p:sp>
      <p:sp>
        <p:nvSpPr>
          <p:cNvPr id="187" name="Google Shape;187;p20"/>
          <p:cNvSpPr txBox="1"/>
          <p:nvPr/>
        </p:nvSpPr>
        <p:spPr>
          <a:xfrm>
            <a:off x="2117725" y="1268412"/>
            <a:ext cx="644400" cy="2301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900"/>
              <a:buFont typeface="Montserrat"/>
              <a:buNone/>
            </a:pPr>
            <a:r>
              <a:rPr lang="en-US" sz="900" b="0" i="0" u="none" dirty="0">
                <a:solidFill>
                  <a:schemeClr val="dk1"/>
                </a:solidFill>
                <a:latin typeface="Montserrat"/>
                <a:ea typeface="Montserrat"/>
                <a:cs typeface="Montserrat"/>
                <a:sym typeface="Montserrat"/>
              </a:rPr>
              <a:t>SA1#105</a:t>
            </a:r>
            <a:endParaRPr dirty="0"/>
          </a:p>
        </p:txBody>
      </p:sp>
      <p:sp>
        <p:nvSpPr>
          <p:cNvPr id="188" name="Google Shape;188;p20"/>
          <p:cNvSpPr txBox="1"/>
          <p:nvPr/>
        </p:nvSpPr>
        <p:spPr>
          <a:xfrm>
            <a:off x="2762250" y="1268412"/>
            <a:ext cx="649200" cy="2301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900"/>
              <a:buFont typeface="Montserrat"/>
              <a:buNone/>
            </a:pPr>
            <a:r>
              <a:rPr lang="en-US" sz="900" b="0" i="0" u="none">
                <a:solidFill>
                  <a:schemeClr val="dk1"/>
                </a:solidFill>
                <a:latin typeface="Montserrat"/>
                <a:ea typeface="Montserrat"/>
                <a:cs typeface="Montserrat"/>
                <a:sym typeface="Montserrat"/>
              </a:rPr>
              <a:t>SA1#106</a:t>
            </a:r>
            <a:endParaRPr/>
          </a:p>
        </p:txBody>
      </p:sp>
      <p:sp>
        <p:nvSpPr>
          <p:cNvPr id="189" name="Google Shape;189;p20"/>
          <p:cNvSpPr txBox="1"/>
          <p:nvPr/>
        </p:nvSpPr>
        <p:spPr>
          <a:xfrm>
            <a:off x="3484562" y="1268412"/>
            <a:ext cx="646200" cy="2301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900"/>
              <a:buFont typeface="Montserrat"/>
              <a:buNone/>
            </a:pPr>
            <a:r>
              <a:rPr lang="en-US" sz="900" b="0" i="0" u="none">
                <a:solidFill>
                  <a:schemeClr val="dk1"/>
                </a:solidFill>
                <a:latin typeface="Montserrat"/>
                <a:ea typeface="Montserrat"/>
                <a:cs typeface="Montserrat"/>
                <a:sym typeface="Montserrat"/>
              </a:rPr>
              <a:t>SA1#107</a:t>
            </a:r>
            <a:endParaRPr/>
          </a:p>
        </p:txBody>
      </p:sp>
      <p:sp>
        <p:nvSpPr>
          <p:cNvPr id="190" name="Google Shape;190;p20"/>
          <p:cNvSpPr txBox="1"/>
          <p:nvPr/>
        </p:nvSpPr>
        <p:spPr>
          <a:xfrm>
            <a:off x="4168775" y="1268412"/>
            <a:ext cx="652500" cy="2301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900"/>
              <a:buFont typeface="Montserrat"/>
              <a:buNone/>
            </a:pPr>
            <a:r>
              <a:rPr lang="en-US" sz="900" b="0" i="0" u="none">
                <a:solidFill>
                  <a:schemeClr val="dk1"/>
                </a:solidFill>
                <a:latin typeface="Montserrat"/>
                <a:ea typeface="Montserrat"/>
                <a:cs typeface="Montserrat"/>
                <a:sym typeface="Montserrat"/>
              </a:rPr>
              <a:t>SA1#108</a:t>
            </a:r>
            <a:endParaRPr/>
          </a:p>
        </p:txBody>
      </p:sp>
      <p:sp>
        <p:nvSpPr>
          <p:cNvPr id="191" name="Google Shape;191;p20"/>
          <p:cNvSpPr txBox="1"/>
          <p:nvPr/>
        </p:nvSpPr>
        <p:spPr>
          <a:xfrm>
            <a:off x="4803775" y="1268412"/>
            <a:ext cx="649200" cy="2301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900"/>
              <a:buFont typeface="Montserrat"/>
              <a:buNone/>
            </a:pPr>
            <a:r>
              <a:rPr lang="en-US" sz="900" b="0" i="0" u="none">
                <a:solidFill>
                  <a:schemeClr val="dk1"/>
                </a:solidFill>
                <a:latin typeface="Montserrat"/>
                <a:ea typeface="Montserrat"/>
                <a:cs typeface="Montserrat"/>
                <a:sym typeface="Montserrat"/>
              </a:rPr>
              <a:t>SA1#109</a:t>
            </a:r>
            <a:endParaRPr/>
          </a:p>
        </p:txBody>
      </p:sp>
      <p:sp>
        <p:nvSpPr>
          <p:cNvPr id="192" name="Google Shape;192;p20"/>
          <p:cNvSpPr txBox="1"/>
          <p:nvPr/>
        </p:nvSpPr>
        <p:spPr>
          <a:xfrm>
            <a:off x="5467350" y="1268412"/>
            <a:ext cx="620700" cy="2301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900"/>
              <a:buFont typeface="Montserrat"/>
              <a:buNone/>
            </a:pPr>
            <a:r>
              <a:rPr lang="en-US" sz="900" b="0" i="0" u="none">
                <a:solidFill>
                  <a:schemeClr val="dk1"/>
                </a:solidFill>
                <a:latin typeface="Montserrat"/>
                <a:ea typeface="Montserrat"/>
                <a:cs typeface="Montserrat"/>
                <a:sym typeface="Montserrat"/>
              </a:rPr>
              <a:t>SA1#110</a:t>
            </a:r>
            <a:endParaRPr/>
          </a:p>
        </p:txBody>
      </p:sp>
      <p:sp>
        <p:nvSpPr>
          <p:cNvPr id="193" name="Google Shape;193;p20"/>
          <p:cNvSpPr txBox="1"/>
          <p:nvPr/>
        </p:nvSpPr>
        <p:spPr>
          <a:xfrm>
            <a:off x="6210299" y="1268412"/>
            <a:ext cx="598483" cy="2301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900"/>
              <a:buFont typeface="Montserrat"/>
              <a:buNone/>
            </a:pPr>
            <a:r>
              <a:rPr lang="en-US" sz="900" b="0" i="0" u="none" dirty="0">
                <a:solidFill>
                  <a:schemeClr val="dk1"/>
                </a:solidFill>
                <a:latin typeface="Montserrat"/>
                <a:ea typeface="Montserrat"/>
                <a:cs typeface="Montserrat"/>
                <a:sym typeface="Montserrat"/>
              </a:rPr>
              <a:t>SA1#111</a:t>
            </a:r>
            <a:endParaRPr dirty="0"/>
          </a:p>
        </p:txBody>
      </p:sp>
      <p:sp>
        <p:nvSpPr>
          <p:cNvPr id="194" name="Google Shape;194;p20"/>
          <p:cNvSpPr txBox="1"/>
          <p:nvPr/>
        </p:nvSpPr>
        <p:spPr>
          <a:xfrm>
            <a:off x="6865937" y="1268412"/>
            <a:ext cx="609600" cy="2301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900"/>
              <a:buFont typeface="Montserrat"/>
              <a:buNone/>
            </a:pPr>
            <a:r>
              <a:rPr lang="en-US" sz="900" b="0" i="0" u="none">
                <a:solidFill>
                  <a:schemeClr val="dk1"/>
                </a:solidFill>
                <a:latin typeface="Montserrat"/>
                <a:ea typeface="Montserrat"/>
                <a:cs typeface="Montserrat"/>
                <a:sym typeface="Montserrat"/>
              </a:rPr>
              <a:t>SA1#112</a:t>
            </a:r>
            <a:endParaRPr/>
          </a:p>
        </p:txBody>
      </p:sp>
      <p:cxnSp>
        <p:nvCxnSpPr>
          <p:cNvPr id="195" name="Google Shape;195;p20"/>
          <p:cNvCxnSpPr>
            <a:cxnSpLocks/>
            <a:stCxn id="159" idx="2"/>
          </p:cNvCxnSpPr>
          <p:nvPr/>
        </p:nvCxnSpPr>
        <p:spPr>
          <a:xfrm flipH="1">
            <a:off x="7443787" y="1147837"/>
            <a:ext cx="52450" cy="3462175"/>
          </a:xfrm>
          <a:prstGeom prst="straightConnector1">
            <a:avLst/>
          </a:prstGeom>
          <a:noFill/>
          <a:ln w="76200" cap="flat" cmpd="sng">
            <a:solidFill>
              <a:srgbClr val="9BBB59"/>
            </a:solidFill>
            <a:prstDash val="solid"/>
            <a:miter lim="800000"/>
            <a:headEnd type="none" w="med" len="med"/>
            <a:tailEnd type="none" w="med" len="med"/>
          </a:ln>
        </p:spPr>
      </p:cxnSp>
      <p:sp>
        <p:nvSpPr>
          <p:cNvPr id="197" name="Google Shape;197;p20"/>
          <p:cNvSpPr txBox="1"/>
          <p:nvPr/>
        </p:nvSpPr>
        <p:spPr>
          <a:xfrm>
            <a:off x="1687512" y="2797772"/>
            <a:ext cx="1611300" cy="209700"/>
          </a:xfrm>
          <a:prstGeom prst="rect">
            <a:avLst/>
          </a:prstGeom>
          <a:solidFill>
            <a:srgbClr val="D9D9D9"/>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000" b="0" i="0" u="none">
              <a:solidFill>
                <a:schemeClr val="dk1"/>
              </a:solidFill>
              <a:latin typeface="Arial"/>
              <a:ea typeface="Arial"/>
              <a:cs typeface="Arial"/>
              <a:sym typeface="Arial"/>
            </a:endParaRPr>
          </a:p>
        </p:txBody>
      </p:sp>
      <p:sp>
        <p:nvSpPr>
          <p:cNvPr id="198" name="Google Shape;198;p20"/>
          <p:cNvSpPr txBox="1"/>
          <p:nvPr/>
        </p:nvSpPr>
        <p:spPr>
          <a:xfrm>
            <a:off x="1458912" y="2753322"/>
            <a:ext cx="1912940" cy="936600"/>
          </a:xfrm>
          <a:prstGeom prst="rect">
            <a:avLst/>
          </a:prstGeom>
          <a:solidFill>
            <a:srgbClr val="D9D9D9">
              <a:alpha val="53730"/>
            </a:srgbClr>
          </a:solid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1"/>
              </a:buClr>
              <a:buSzPts val="1400"/>
              <a:buFont typeface="Arial"/>
              <a:buNone/>
            </a:pPr>
            <a:r>
              <a:rPr lang="en-US" sz="1100" b="1" i="0" u="none" dirty="0">
                <a:solidFill>
                  <a:schemeClr val="dk1"/>
                </a:solidFill>
                <a:latin typeface="Arial"/>
                <a:ea typeface="Arial"/>
                <a:cs typeface="Arial"/>
                <a:sym typeface="Arial"/>
              </a:rPr>
              <a:t>Rel-20 part 1 (</a:t>
            </a:r>
            <a:r>
              <a:rPr lang="en-GB" sz="1100" dirty="0"/>
              <a:t>≈50%</a:t>
            </a:r>
            <a:r>
              <a:rPr lang="en-US" sz="1100" b="1" i="0" u="none" dirty="0">
                <a:solidFill>
                  <a:schemeClr val="dk1"/>
                </a:solidFill>
                <a:latin typeface="Arial"/>
                <a:ea typeface="Arial"/>
                <a:cs typeface="Arial"/>
                <a:sym typeface="Arial"/>
              </a:rPr>
              <a:t>)</a:t>
            </a:r>
            <a:endParaRPr sz="1100" dirty="0"/>
          </a:p>
        </p:txBody>
      </p:sp>
      <p:sp>
        <p:nvSpPr>
          <p:cNvPr id="199" name="Google Shape;199;p20"/>
          <p:cNvSpPr txBox="1"/>
          <p:nvPr/>
        </p:nvSpPr>
        <p:spPr>
          <a:xfrm>
            <a:off x="1628775" y="3050184"/>
            <a:ext cx="882600" cy="274500"/>
          </a:xfrm>
          <a:prstGeom prst="rect">
            <a:avLst/>
          </a:prstGeom>
          <a:solidFill>
            <a:srgbClr val="F2F2F2"/>
          </a:solidFill>
          <a:ln w="19050" cap="flat" cmpd="sng">
            <a:solidFill>
              <a:srgbClr val="385D8A"/>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000" b="0" i="0" u="none">
              <a:solidFill>
                <a:schemeClr val="dk1"/>
              </a:solidFill>
              <a:latin typeface="Arial"/>
              <a:ea typeface="Arial"/>
              <a:cs typeface="Arial"/>
              <a:sym typeface="Arial"/>
            </a:endParaRPr>
          </a:p>
        </p:txBody>
      </p:sp>
      <p:sp>
        <p:nvSpPr>
          <p:cNvPr id="200" name="Google Shape;200;p20"/>
          <p:cNvSpPr txBox="1"/>
          <p:nvPr/>
        </p:nvSpPr>
        <p:spPr>
          <a:xfrm>
            <a:off x="1617662" y="3043834"/>
            <a:ext cx="897000" cy="314400"/>
          </a:xfrm>
          <a:prstGeom prst="rect">
            <a:avLst/>
          </a:prstGeom>
          <a:noFill/>
          <a:ln>
            <a:noFill/>
          </a:ln>
        </p:spPr>
        <p:txBody>
          <a:bodyPr spcFirstLastPara="1" wrap="square" lIns="91425" tIns="45700" rIns="91425" bIns="45700" anchor="t" anchorCtr="0">
            <a:spAutoFit/>
          </a:bodyPr>
          <a:lstStyle/>
          <a:p>
            <a:pPr marL="0" marR="0" lvl="0" indent="0" algn="ctr" rtl="0">
              <a:lnSpc>
                <a:spcPct val="80000"/>
              </a:lnSpc>
              <a:spcBef>
                <a:spcPts val="0"/>
              </a:spcBef>
              <a:spcAft>
                <a:spcPts val="0"/>
              </a:spcAft>
              <a:buClr>
                <a:schemeClr val="dk1"/>
              </a:buClr>
              <a:buSzPts val="900"/>
              <a:buFont typeface="Arial"/>
              <a:buNone/>
            </a:pPr>
            <a:r>
              <a:rPr lang="en-US" sz="900" b="1" i="0" u="none" dirty="0">
                <a:solidFill>
                  <a:schemeClr val="dk1"/>
                </a:solidFill>
                <a:latin typeface="Arial"/>
                <a:ea typeface="Arial"/>
                <a:cs typeface="Arial"/>
                <a:sym typeface="Arial"/>
              </a:rPr>
              <a:t>SIDs</a:t>
            </a:r>
            <a:br>
              <a:rPr lang="en-US" sz="900" b="1" i="0" u="none" dirty="0">
                <a:solidFill>
                  <a:schemeClr val="dk1"/>
                </a:solidFill>
                <a:latin typeface="Arial"/>
                <a:ea typeface="Arial"/>
                <a:cs typeface="Arial"/>
                <a:sym typeface="Arial"/>
              </a:rPr>
            </a:br>
            <a:r>
              <a:rPr lang="en-US" sz="900" b="1" i="0" u="none" dirty="0">
                <a:solidFill>
                  <a:schemeClr val="dk1"/>
                </a:solidFill>
                <a:latin typeface="Arial"/>
                <a:ea typeface="Arial"/>
                <a:cs typeface="Arial"/>
                <a:sym typeface="Arial"/>
              </a:rPr>
              <a:t>presentation</a:t>
            </a:r>
            <a:endParaRPr dirty="0"/>
          </a:p>
        </p:txBody>
      </p:sp>
      <p:sp>
        <p:nvSpPr>
          <p:cNvPr id="201" name="Google Shape;201;p20"/>
          <p:cNvSpPr txBox="1"/>
          <p:nvPr/>
        </p:nvSpPr>
        <p:spPr>
          <a:xfrm>
            <a:off x="2303462" y="3364509"/>
            <a:ext cx="1003229" cy="273000"/>
          </a:xfrm>
          <a:prstGeom prst="rect">
            <a:avLst/>
          </a:prstGeom>
          <a:solidFill>
            <a:srgbClr val="F2F2F2"/>
          </a:solidFill>
          <a:ln w="19050" cap="flat" cmpd="sng">
            <a:solidFill>
              <a:srgbClr val="385D8A"/>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000" b="0" i="0" u="none">
              <a:solidFill>
                <a:schemeClr val="dk1"/>
              </a:solidFill>
              <a:latin typeface="Arial"/>
              <a:ea typeface="Arial"/>
              <a:cs typeface="Arial"/>
              <a:sym typeface="Arial"/>
            </a:endParaRPr>
          </a:p>
        </p:txBody>
      </p:sp>
      <p:sp>
        <p:nvSpPr>
          <p:cNvPr id="202" name="Google Shape;202;p20"/>
          <p:cNvSpPr txBox="1"/>
          <p:nvPr/>
        </p:nvSpPr>
        <p:spPr>
          <a:xfrm>
            <a:off x="2347912" y="3356572"/>
            <a:ext cx="958780" cy="314400"/>
          </a:xfrm>
          <a:prstGeom prst="rect">
            <a:avLst/>
          </a:prstGeom>
          <a:noFill/>
          <a:ln>
            <a:noFill/>
          </a:ln>
        </p:spPr>
        <p:txBody>
          <a:bodyPr spcFirstLastPara="1" wrap="square" lIns="91425" tIns="45700" rIns="91425" bIns="45700" anchor="t" anchorCtr="0">
            <a:spAutoFit/>
          </a:bodyPr>
          <a:lstStyle/>
          <a:p>
            <a:pPr marL="0" marR="0" lvl="0" indent="0" algn="ctr" rtl="0">
              <a:lnSpc>
                <a:spcPct val="80000"/>
              </a:lnSpc>
              <a:spcBef>
                <a:spcPts val="0"/>
              </a:spcBef>
              <a:spcAft>
                <a:spcPts val="0"/>
              </a:spcAft>
              <a:buClr>
                <a:schemeClr val="dk1"/>
              </a:buClr>
              <a:buSzPts val="900"/>
              <a:buFont typeface="Arial"/>
              <a:buNone/>
            </a:pPr>
            <a:r>
              <a:rPr lang="en-US" sz="900" b="1" i="0" u="none" dirty="0">
                <a:solidFill>
                  <a:schemeClr val="dk1"/>
                </a:solidFill>
                <a:latin typeface="Arial"/>
                <a:ea typeface="Arial"/>
                <a:cs typeface="Arial"/>
                <a:sym typeface="Arial"/>
              </a:rPr>
              <a:t>SIDs</a:t>
            </a:r>
            <a:br>
              <a:rPr lang="en-US" sz="900" b="1" i="0" u="none" dirty="0">
                <a:solidFill>
                  <a:schemeClr val="dk1"/>
                </a:solidFill>
                <a:latin typeface="Arial"/>
                <a:ea typeface="Arial"/>
                <a:cs typeface="Arial"/>
                <a:sym typeface="Arial"/>
              </a:rPr>
            </a:br>
            <a:r>
              <a:rPr lang="en-US" sz="900" b="1" i="0" u="none" dirty="0">
                <a:solidFill>
                  <a:schemeClr val="dk1"/>
                </a:solidFill>
                <a:latin typeface="Arial"/>
                <a:ea typeface="Arial"/>
                <a:cs typeface="Arial"/>
                <a:sym typeface="Arial"/>
              </a:rPr>
              <a:t>agreement</a:t>
            </a:r>
            <a:endParaRPr dirty="0"/>
          </a:p>
        </p:txBody>
      </p:sp>
      <p:sp>
        <p:nvSpPr>
          <p:cNvPr id="204" name="Google Shape;204;p20"/>
          <p:cNvSpPr/>
          <p:nvPr/>
        </p:nvSpPr>
        <p:spPr>
          <a:xfrm>
            <a:off x="1458912" y="2384969"/>
            <a:ext cx="5122043" cy="305631"/>
          </a:xfrm>
          <a:prstGeom prst="chevron">
            <a:avLst>
              <a:gd name="adj" fmla="val 21079"/>
            </a:avLst>
          </a:prstGeom>
          <a:gradFill>
            <a:gsLst>
              <a:gs pos="0">
                <a:srgbClr val="FFFFFF"/>
              </a:gs>
              <a:gs pos="100000">
                <a:srgbClr val="FFFFFF"/>
              </a:gs>
              <a:gs pos="36000">
                <a:srgbClr val="93CDDD"/>
              </a:gs>
              <a:gs pos="0">
                <a:srgbClr val="93CDDD"/>
              </a:gs>
            </a:gsLst>
            <a:lin ang="1800004" scaled="0"/>
          </a:gradFill>
          <a:ln>
            <a:noFill/>
            <a:prstDash val="dash"/>
          </a:ln>
        </p:spPr>
        <p:txBody>
          <a:bodyPr spcFirstLastPara="1" wrap="square" lIns="0" tIns="45700" rIns="0" bIns="45700" anchor="t" anchorCtr="0">
            <a:noAutofit/>
          </a:bodyPr>
          <a:lstStyle/>
          <a:p>
            <a:pPr marL="0" marR="0" lvl="0" indent="0" rtl="0">
              <a:lnSpc>
                <a:spcPct val="100000"/>
              </a:lnSpc>
              <a:spcBef>
                <a:spcPts val="0"/>
              </a:spcBef>
              <a:spcAft>
                <a:spcPts val="0"/>
              </a:spcAft>
              <a:buClr>
                <a:schemeClr val="dk1"/>
              </a:buClr>
              <a:buSzPts val="900"/>
              <a:buFont typeface="Montserrat"/>
              <a:buNone/>
            </a:pPr>
            <a:r>
              <a:rPr lang="en-US" sz="900" b="0" i="0" u="none" dirty="0">
                <a:solidFill>
                  <a:schemeClr val="dk1"/>
                </a:solidFill>
                <a:latin typeface="Montserrat"/>
                <a:ea typeface="Montserrat"/>
                <a:cs typeface="Montserrat"/>
                <a:sym typeface="Montserrat"/>
              </a:rPr>
              <a:t>                       </a:t>
            </a:r>
            <a:r>
              <a:rPr lang="en-US" sz="1100" b="0" i="0" u="none" dirty="0">
                <a:solidFill>
                  <a:schemeClr val="dk1"/>
                </a:solidFill>
                <a:latin typeface="Montserrat"/>
                <a:ea typeface="Montserrat"/>
                <a:cs typeface="Montserrat"/>
                <a:sym typeface="Montserrat"/>
              </a:rPr>
              <a:t>Rel -20 SA1 Stage 1</a:t>
            </a:r>
            <a:endParaRPr dirty="0"/>
          </a:p>
        </p:txBody>
      </p:sp>
      <p:sp>
        <p:nvSpPr>
          <p:cNvPr id="161" name="Google Shape;161;p20"/>
          <p:cNvSpPr/>
          <p:nvPr/>
        </p:nvSpPr>
        <p:spPr>
          <a:xfrm>
            <a:off x="2024635" y="1883132"/>
            <a:ext cx="2695500" cy="168076"/>
          </a:xfrm>
          <a:prstGeom prst="chevron">
            <a:avLst>
              <a:gd name="adj" fmla="val 20697"/>
            </a:avLst>
          </a:prstGeom>
          <a:gradFill>
            <a:gsLst>
              <a:gs pos="0">
                <a:srgbClr val="D7E4BD"/>
              </a:gs>
              <a:gs pos="12000">
                <a:srgbClr val="D7E4BD"/>
              </a:gs>
              <a:gs pos="60000">
                <a:srgbClr val="92D050"/>
              </a:gs>
              <a:gs pos="83000">
                <a:srgbClr val="92D050"/>
              </a:gs>
              <a:gs pos="100000">
                <a:srgbClr val="92D050"/>
              </a:gs>
            </a:gsLst>
            <a:lin ang="3600008" scaled="0"/>
          </a:gradFill>
          <a:ln>
            <a:noFill/>
          </a:ln>
        </p:spPr>
        <p:txBody>
          <a:bodyPr spcFirstLastPara="1" wrap="square" lIns="0" tIns="45700" rIns="0" bIns="45700" anchor="t" anchorCtr="0">
            <a:noAutofit/>
          </a:bodyPr>
          <a:lstStyle/>
          <a:p>
            <a:pPr marL="0" marR="0" lvl="0" indent="0" algn="ctr" rtl="0">
              <a:lnSpc>
                <a:spcPct val="100000"/>
              </a:lnSpc>
              <a:spcBef>
                <a:spcPts val="0"/>
              </a:spcBef>
              <a:spcAft>
                <a:spcPts val="0"/>
              </a:spcAft>
              <a:buClr>
                <a:schemeClr val="dk1"/>
              </a:buClr>
              <a:buSzPts val="900"/>
              <a:buFont typeface="Montserrat"/>
              <a:buNone/>
            </a:pPr>
            <a:r>
              <a:rPr lang="en-US" sz="700" b="0" i="1" u="none">
                <a:solidFill>
                  <a:schemeClr val="dk1"/>
                </a:solidFill>
                <a:latin typeface="Montserrat"/>
                <a:ea typeface="Montserrat"/>
                <a:cs typeface="Montserrat"/>
                <a:sym typeface="Montserrat"/>
              </a:rPr>
              <a:t>Rel-19 Stage 2</a:t>
            </a:r>
            <a:endParaRPr sz="1100"/>
          </a:p>
        </p:txBody>
      </p:sp>
      <p:sp>
        <p:nvSpPr>
          <p:cNvPr id="162" name="Google Shape;162;p20"/>
          <p:cNvSpPr/>
          <p:nvPr/>
        </p:nvSpPr>
        <p:spPr>
          <a:xfrm>
            <a:off x="2793882" y="2064258"/>
            <a:ext cx="4014900" cy="155096"/>
          </a:xfrm>
          <a:prstGeom prst="chevron">
            <a:avLst>
              <a:gd name="adj" fmla="val 21041"/>
            </a:avLst>
          </a:prstGeom>
          <a:gradFill>
            <a:gsLst>
              <a:gs pos="0">
                <a:srgbClr val="D7E4BD"/>
              </a:gs>
              <a:gs pos="12000">
                <a:srgbClr val="D7E4BD"/>
              </a:gs>
              <a:gs pos="60000">
                <a:srgbClr val="92D050"/>
              </a:gs>
              <a:gs pos="83000">
                <a:srgbClr val="92D050"/>
              </a:gs>
              <a:gs pos="100000">
                <a:srgbClr val="92D050"/>
              </a:gs>
            </a:gsLst>
            <a:lin ang="3600008" scaled="0"/>
          </a:gradFill>
          <a:ln>
            <a:noFill/>
          </a:ln>
        </p:spPr>
        <p:txBody>
          <a:bodyPr spcFirstLastPara="1" wrap="square" lIns="0" tIns="45700" rIns="0" bIns="45700" anchor="t" anchorCtr="0">
            <a:noAutofit/>
          </a:bodyPr>
          <a:lstStyle/>
          <a:p>
            <a:pPr marL="0" marR="0" lvl="0" indent="0" algn="ctr" rtl="0">
              <a:lnSpc>
                <a:spcPct val="100000"/>
              </a:lnSpc>
              <a:spcBef>
                <a:spcPts val="0"/>
              </a:spcBef>
              <a:spcAft>
                <a:spcPts val="0"/>
              </a:spcAft>
              <a:buClr>
                <a:schemeClr val="dk1"/>
              </a:buClr>
              <a:buSzPts val="900"/>
              <a:buFont typeface="Montserrat"/>
              <a:buNone/>
            </a:pPr>
            <a:r>
              <a:rPr lang="en-US" sz="700" b="0" i="1" u="none">
                <a:solidFill>
                  <a:schemeClr val="dk1"/>
                </a:solidFill>
                <a:latin typeface="Montserrat"/>
                <a:ea typeface="Montserrat"/>
                <a:cs typeface="Montserrat"/>
                <a:sym typeface="Montserrat"/>
              </a:rPr>
              <a:t>Rel-19 Stage 3</a:t>
            </a:r>
            <a:endParaRPr sz="1100"/>
          </a:p>
        </p:txBody>
      </p:sp>
      <p:sp>
        <p:nvSpPr>
          <p:cNvPr id="196" name="Google Shape;196;p20"/>
          <p:cNvSpPr/>
          <p:nvPr/>
        </p:nvSpPr>
        <p:spPr>
          <a:xfrm>
            <a:off x="87312" y="1560512"/>
            <a:ext cx="2004900" cy="165838"/>
          </a:xfrm>
          <a:prstGeom prst="chevron">
            <a:avLst>
              <a:gd name="adj" fmla="val 20403"/>
            </a:avLst>
          </a:prstGeom>
          <a:gradFill>
            <a:gsLst>
              <a:gs pos="0">
                <a:srgbClr val="FFFFFF"/>
              </a:gs>
              <a:gs pos="1770">
                <a:srgbClr val="FFFFFF"/>
              </a:gs>
              <a:gs pos="22000">
                <a:srgbClr val="93CDDD"/>
              </a:gs>
              <a:gs pos="100000">
                <a:srgbClr val="93CDDD"/>
              </a:gs>
            </a:gsLst>
            <a:lin ang="1800004" scaled="0"/>
          </a:gradFill>
          <a:ln>
            <a:noFill/>
          </a:ln>
        </p:spPr>
        <p:txBody>
          <a:bodyPr spcFirstLastPara="1" wrap="square" lIns="0" tIns="45700" rIns="0" bIns="45700" anchor="t" anchorCtr="0">
            <a:noAutofit/>
          </a:bodyPr>
          <a:lstStyle/>
          <a:p>
            <a:pPr marL="0" marR="0" lvl="0" indent="0" algn="ctr" rtl="0">
              <a:lnSpc>
                <a:spcPct val="100000"/>
              </a:lnSpc>
              <a:spcBef>
                <a:spcPts val="0"/>
              </a:spcBef>
              <a:spcAft>
                <a:spcPts val="0"/>
              </a:spcAft>
              <a:buClr>
                <a:schemeClr val="dk1"/>
              </a:buClr>
              <a:buSzPts val="900"/>
              <a:buFont typeface="Montserrat"/>
              <a:buNone/>
            </a:pPr>
            <a:r>
              <a:rPr lang="en-US" sz="700" b="0" i="0" u="none" dirty="0">
                <a:solidFill>
                  <a:schemeClr val="dk1"/>
                </a:solidFill>
                <a:latin typeface="Montserrat"/>
                <a:ea typeface="Montserrat"/>
                <a:cs typeface="Montserrat"/>
                <a:sym typeface="Montserrat"/>
              </a:rPr>
              <a:t>Rel-19 Stage 1  </a:t>
            </a:r>
            <a:endParaRPr sz="1100" dirty="0"/>
          </a:p>
        </p:txBody>
      </p:sp>
      <p:sp>
        <p:nvSpPr>
          <p:cNvPr id="205" name="Google Shape;205;p20"/>
          <p:cNvSpPr/>
          <p:nvPr/>
        </p:nvSpPr>
        <p:spPr>
          <a:xfrm>
            <a:off x="735012" y="1740562"/>
            <a:ext cx="1296900" cy="168076"/>
          </a:xfrm>
          <a:prstGeom prst="chevron">
            <a:avLst>
              <a:gd name="adj" fmla="val 19723"/>
            </a:avLst>
          </a:prstGeom>
          <a:gradFill>
            <a:gsLst>
              <a:gs pos="0">
                <a:srgbClr val="D7E4BD"/>
              </a:gs>
              <a:gs pos="12000">
                <a:srgbClr val="D7E4BD"/>
              </a:gs>
              <a:gs pos="60000">
                <a:srgbClr val="92D050"/>
              </a:gs>
              <a:gs pos="83000">
                <a:srgbClr val="92D050"/>
              </a:gs>
              <a:gs pos="100000">
                <a:srgbClr val="92D050"/>
              </a:gs>
            </a:gsLst>
            <a:lin ang="3600008" scaled="0"/>
          </a:gradFill>
          <a:ln>
            <a:noFill/>
          </a:ln>
        </p:spPr>
        <p:txBody>
          <a:bodyPr spcFirstLastPara="1" wrap="square" lIns="0" tIns="45700" rIns="0" bIns="45700" anchor="t" anchorCtr="0">
            <a:noAutofit/>
          </a:bodyPr>
          <a:lstStyle/>
          <a:p>
            <a:pPr marL="0" marR="0" lvl="0" indent="0" algn="ctr" rtl="0">
              <a:lnSpc>
                <a:spcPct val="100000"/>
              </a:lnSpc>
              <a:spcBef>
                <a:spcPts val="0"/>
              </a:spcBef>
              <a:spcAft>
                <a:spcPts val="0"/>
              </a:spcAft>
              <a:buClr>
                <a:schemeClr val="dk1"/>
              </a:buClr>
              <a:buSzPts val="800"/>
              <a:buFont typeface="Montserrat"/>
              <a:buNone/>
            </a:pPr>
            <a:r>
              <a:rPr lang="en-US" sz="600" b="0" i="1" u="none" dirty="0">
                <a:solidFill>
                  <a:schemeClr val="dk1"/>
                </a:solidFill>
                <a:latin typeface="Montserrat"/>
                <a:ea typeface="Montserrat"/>
                <a:cs typeface="Montserrat"/>
                <a:sym typeface="Montserrat"/>
              </a:rPr>
              <a:t>Rel-19 TSG Cont. Def</a:t>
            </a:r>
            <a:endParaRPr lang="en-US" sz="1100" dirty="0"/>
          </a:p>
        </p:txBody>
      </p:sp>
      <p:sp>
        <p:nvSpPr>
          <p:cNvPr id="96" name="Google Shape;197;p20">
            <a:extLst>
              <a:ext uri="{FF2B5EF4-FFF2-40B4-BE49-F238E27FC236}">
                <a16:creationId xmlns:a16="http://schemas.microsoft.com/office/drawing/2014/main" id="{E7C4FD37-48C8-4C2A-BE69-C5F950CBFAEC}"/>
              </a:ext>
            </a:extLst>
          </p:cNvPr>
          <p:cNvSpPr txBox="1"/>
          <p:nvPr/>
        </p:nvSpPr>
        <p:spPr>
          <a:xfrm>
            <a:off x="2686070" y="3797325"/>
            <a:ext cx="1611300" cy="209700"/>
          </a:xfrm>
          <a:prstGeom prst="rect">
            <a:avLst/>
          </a:prstGeom>
          <a:solidFill>
            <a:srgbClr val="D9D9D9"/>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000" b="0" i="0" u="none">
              <a:solidFill>
                <a:schemeClr val="dk1"/>
              </a:solidFill>
              <a:latin typeface="Arial"/>
              <a:ea typeface="Arial"/>
              <a:cs typeface="Arial"/>
              <a:sym typeface="Arial"/>
            </a:endParaRPr>
          </a:p>
        </p:txBody>
      </p:sp>
      <p:sp>
        <p:nvSpPr>
          <p:cNvPr id="97" name="Google Shape;198;p20">
            <a:extLst>
              <a:ext uri="{FF2B5EF4-FFF2-40B4-BE49-F238E27FC236}">
                <a16:creationId xmlns:a16="http://schemas.microsoft.com/office/drawing/2014/main" id="{AC07F3E4-0FF8-4B80-A34D-90AAB523F7D3}"/>
              </a:ext>
            </a:extLst>
          </p:cNvPr>
          <p:cNvSpPr txBox="1"/>
          <p:nvPr/>
        </p:nvSpPr>
        <p:spPr>
          <a:xfrm>
            <a:off x="2663920" y="3750334"/>
            <a:ext cx="1624905" cy="1139078"/>
          </a:xfrm>
          <a:prstGeom prst="rect">
            <a:avLst/>
          </a:prstGeom>
          <a:solidFill>
            <a:srgbClr val="D9D9D9">
              <a:alpha val="53730"/>
            </a:srgbClr>
          </a:solid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lvl="0" algn="ctr">
              <a:buClr>
                <a:schemeClr val="dk1"/>
              </a:buClr>
              <a:buSzPts val="1400"/>
            </a:pPr>
            <a:r>
              <a:rPr lang="en-US" sz="1100" b="1" dirty="0">
                <a:solidFill>
                  <a:schemeClr val="dk1"/>
                </a:solidFill>
              </a:rPr>
              <a:t>Rel-20 part 2 (</a:t>
            </a:r>
            <a:r>
              <a:rPr lang="en-GB" sz="1100" dirty="0"/>
              <a:t>≈50%</a:t>
            </a:r>
            <a:r>
              <a:rPr lang="en-US" sz="1100" b="1" dirty="0">
                <a:solidFill>
                  <a:schemeClr val="dk1"/>
                </a:solidFill>
              </a:rPr>
              <a:t>)</a:t>
            </a:r>
            <a:endParaRPr lang="en-US" sz="1100" dirty="0"/>
          </a:p>
        </p:txBody>
      </p:sp>
      <p:sp>
        <p:nvSpPr>
          <p:cNvPr id="98" name="Google Shape;199;p20">
            <a:extLst>
              <a:ext uri="{FF2B5EF4-FFF2-40B4-BE49-F238E27FC236}">
                <a16:creationId xmlns:a16="http://schemas.microsoft.com/office/drawing/2014/main" id="{CDFCBDB7-1249-420F-B0FE-2AEEF9F50075}"/>
              </a:ext>
            </a:extLst>
          </p:cNvPr>
          <p:cNvSpPr txBox="1"/>
          <p:nvPr/>
        </p:nvSpPr>
        <p:spPr>
          <a:xfrm>
            <a:off x="2922208" y="4024450"/>
            <a:ext cx="1078304" cy="274500"/>
          </a:xfrm>
          <a:prstGeom prst="rect">
            <a:avLst/>
          </a:prstGeom>
          <a:solidFill>
            <a:srgbClr val="F2F2F2"/>
          </a:solidFill>
          <a:ln w="19050" cap="flat" cmpd="sng">
            <a:solidFill>
              <a:srgbClr val="385D8A"/>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000" b="0" i="0" u="none">
              <a:solidFill>
                <a:schemeClr val="dk1"/>
              </a:solidFill>
              <a:latin typeface="Arial"/>
              <a:ea typeface="Arial"/>
              <a:cs typeface="Arial"/>
              <a:sym typeface="Arial"/>
            </a:endParaRPr>
          </a:p>
        </p:txBody>
      </p:sp>
      <p:sp>
        <p:nvSpPr>
          <p:cNvPr id="99" name="Google Shape;200;p20">
            <a:extLst>
              <a:ext uri="{FF2B5EF4-FFF2-40B4-BE49-F238E27FC236}">
                <a16:creationId xmlns:a16="http://schemas.microsoft.com/office/drawing/2014/main" id="{D80E83C6-0D85-429D-B689-0ED9D07BCA0E}"/>
              </a:ext>
            </a:extLst>
          </p:cNvPr>
          <p:cNvSpPr txBox="1"/>
          <p:nvPr/>
        </p:nvSpPr>
        <p:spPr>
          <a:xfrm>
            <a:off x="2844355" y="3961248"/>
            <a:ext cx="1138689" cy="313892"/>
          </a:xfrm>
          <a:prstGeom prst="rect">
            <a:avLst/>
          </a:prstGeom>
          <a:noFill/>
          <a:ln>
            <a:noFill/>
          </a:ln>
        </p:spPr>
        <p:txBody>
          <a:bodyPr spcFirstLastPara="1" wrap="square" lIns="91425" tIns="45700" rIns="91425" bIns="45700" anchor="t" anchorCtr="0">
            <a:spAutoFit/>
          </a:bodyPr>
          <a:lstStyle/>
          <a:p>
            <a:pPr marL="0" marR="0" lvl="0" indent="0" algn="ctr" rtl="0">
              <a:lnSpc>
                <a:spcPct val="80000"/>
              </a:lnSpc>
              <a:spcBef>
                <a:spcPts val="0"/>
              </a:spcBef>
              <a:spcAft>
                <a:spcPts val="0"/>
              </a:spcAft>
              <a:buClr>
                <a:schemeClr val="dk1"/>
              </a:buClr>
              <a:buSzPts val="900"/>
              <a:buFont typeface="Arial"/>
              <a:buNone/>
            </a:pPr>
            <a:br>
              <a:rPr lang="en-US" sz="900" b="1" i="0" u="none" dirty="0">
                <a:solidFill>
                  <a:schemeClr val="dk1"/>
                </a:solidFill>
                <a:latin typeface="Arial"/>
                <a:ea typeface="Arial"/>
                <a:cs typeface="Arial"/>
                <a:sym typeface="Arial"/>
              </a:rPr>
            </a:br>
            <a:r>
              <a:rPr lang="en-US" sz="900" b="1" i="0" u="none" dirty="0">
                <a:solidFill>
                  <a:schemeClr val="dk1"/>
                </a:solidFill>
                <a:latin typeface="Arial"/>
                <a:ea typeface="Arial"/>
                <a:cs typeface="Arial"/>
                <a:sym typeface="Arial"/>
              </a:rPr>
              <a:t>presentations</a:t>
            </a:r>
            <a:endParaRPr dirty="0"/>
          </a:p>
        </p:txBody>
      </p:sp>
      <p:sp>
        <p:nvSpPr>
          <p:cNvPr id="100" name="Google Shape;201;p20">
            <a:extLst>
              <a:ext uri="{FF2B5EF4-FFF2-40B4-BE49-F238E27FC236}">
                <a16:creationId xmlns:a16="http://schemas.microsoft.com/office/drawing/2014/main" id="{29B0113A-696C-4CCD-B97D-2238D9AEA1C8}"/>
              </a:ext>
            </a:extLst>
          </p:cNvPr>
          <p:cNvSpPr txBox="1"/>
          <p:nvPr/>
        </p:nvSpPr>
        <p:spPr>
          <a:xfrm>
            <a:off x="3444786" y="4396707"/>
            <a:ext cx="649361" cy="341893"/>
          </a:xfrm>
          <a:prstGeom prst="rect">
            <a:avLst/>
          </a:prstGeom>
          <a:solidFill>
            <a:srgbClr val="F2F2F2"/>
          </a:solidFill>
          <a:ln w="19050" cap="flat" cmpd="sng">
            <a:solidFill>
              <a:srgbClr val="385D8A"/>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000" b="0" i="0" u="none">
              <a:solidFill>
                <a:schemeClr val="dk1"/>
              </a:solidFill>
              <a:latin typeface="Arial"/>
              <a:ea typeface="Arial"/>
              <a:cs typeface="Arial"/>
              <a:sym typeface="Arial"/>
            </a:endParaRPr>
          </a:p>
        </p:txBody>
      </p:sp>
      <p:sp>
        <p:nvSpPr>
          <p:cNvPr id="101" name="Google Shape;202;p20">
            <a:extLst>
              <a:ext uri="{FF2B5EF4-FFF2-40B4-BE49-F238E27FC236}">
                <a16:creationId xmlns:a16="http://schemas.microsoft.com/office/drawing/2014/main" id="{3E743D5B-C0B2-42F6-928F-B1BA297052DA}"/>
              </a:ext>
            </a:extLst>
          </p:cNvPr>
          <p:cNvSpPr txBox="1"/>
          <p:nvPr/>
        </p:nvSpPr>
        <p:spPr>
          <a:xfrm>
            <a:off x="3382938" y="4424718"/>
            <a:ext cx="779401" cy="313892"/>
          </a:xfrm>
          <a:prstGeom prst="rect">
            <a:avLst/>
          </a:prstGeom>
          <a:noFill/>
          <a:ln>
            <a:noFill/>
          </a:ln>
        </p:spPr>
        <p:txBody>
          <a:bodyPr spcFirstLastPara="1" wrap="square" lIns="91425" tIns="45700" rIns="91425" bIns="45700" anchor="t" anchorCtr="0">
            <a:spAutoFit/>
          </a:bodyPr>
          <a:lstStyle/>
          <a:p>
            <a:pPr marL="0" marR="0" lvl="0" indent="0" algn="ctr" rtl="0">
              <a:lnSpc>
                <a:spcPct val="80000"/>
              </a:lnSpc>
              <a:spcBef>
                <a:spcPts val="0"/>
              </a:spcBef>
              <a:spcAft>
                <a:spcPts val="0"/>
              </a:spcAft>
              <a:buClr>
                <a:schemeClr val="dk1"/>
              </a:buClr>
              <a:buSzPts val="900"/>
              <a:buFont typeface="Arial"/>
              <a:buNone/>
            </a:pPr>
            <a:r>
              <a:rPr lang="en-US" sz="900" b="1" dirty="0">
                <a:solidFill>
                  <a:schemeClr val="dk1"/>
                </a:solidFill>
              </a:rPr>
              <a:t>SID(s)</a:t>
            </a:r>
            <a:br>
              <a:rPr lang="en-US" sz="900" b="1" i="0" u="none" dirty="0">
                <a:solidFill>
                  <a:schemeClr val="dk1"/>
                </a:solidFill>
                <a:latin typeface="Arial"/>
                <a:ea typeface="Arial"/>
                <a:cs typeface="Arial"/>
                <a:sym typeface="Arial"/>
              </a:rPr>
            </a:br>
            <a:r>
              <a:rPr lang="en-US" sz="900" b="1" i="0" u="none" dirty="0">
                <a:solidFill>
                  <a:schemeClr val="dk1"/>
                </a:solidFill>
                <a:latin typeface="Arial"/>
                <a:ea typeface="Arial"/>
                <a:cs typeface="Arial"/>
                <a:sym typeface="Arial"/>
              </a:rPr>
              <a:t>agreement</a:t>
            </a:r>
            <a:endParaRPr dirty="0"/>
          </a:p>
        </p:txBody>
      </p:sp>
      <p:sp>
        <p:nvSpPr>
          <p:cNvPr id="2" name="TextBox 1">
            <a:extLst>
              <a:ext uri="{FF2B5EF4-FFF2-40B4-BE49-F238E27FC236}">
                <a16:creationId xmlns:a16="http://schemas.microsoft.com/office/drawing/2014/main" id="{404680D2-AFDF-7A67-BD5E-76FD0456A2F1}"/>
              </a:ext>
            </a:extLst>
          </p:cNvPr>
          <p:cNvSpPr txBox="1"/>
          <p:nvPr/>
        </p:nvSpPr>
        <p:spPr>
          <a:xfrm>
            <a:off x="2342022" y="4908658"/>
            <a:ext cx="3812262" cy="307777"/>
          </a:xfrm>
          <a:prstGeom prst="rect">
            <a:avLst/>
          </a:prstGeom>
          <a:noFill/>
        </p:spPr>
        <p:txBody>
          <a:bodyPr wrap="none" rtlCol="0">
            <a:spAutoFit/>
          </a:bodyPr>
          <a:lstStyle/>
          <a:p>
            <a:r>
              <a:rPr lang="en-GB" dirty="0"/>
              <a:t>Grey boxes = SA 1 Content definition process</a:t>
            </a:r>
          </a:p>
        </p:txBody>
      </p:sp>
      <p:cxnSp>
        <p:nvCxnSpPr>
          <p:cNvPr id="3" name="Straight Connector 97">
            <a:extLst>
              <a:ext uri="{FF2B5EF4-FFF2-40B4-BE49-F238E27FC236}">
                <a16:creationId xmlns:a16="http://schemas.microsoft.com/office/drawing/2014/main" id="{AA6D2380-3D1D-EB28-FFF1-C39D3B7AB692}"/>
              </a:ext>
            </a:extLst>
          </p:cNvPr>
          <p:cNvCxnSpPr>
            <a:cxnSpLocks noChangeShapeType="1"/>
          </p:cNvCxnSpPr>
          <p:nvPr/>
        </p:nvCxnSpPr>
        <p:spPr bwMode="auto">
          <a:xfrm>
            <a:off x="57150" y="2287121"/>
            <a:ext cx="9086850" cy="7938"/>
          </a:xfrm>
          <a:prstGeom prst="line">
            <a:avLst/>
          </a:prstGeom>
          <a:noFill/>
          <a:ln w="38100" algn="ctr">
            <a:solidFill>
              <a:schemeClr val="accent3"/>
            </a:solidFill>
            <a:round/>
            <a:headEnd/>
            <a:tailEnd/>
          </a:ln>
        </p:spPr>
      </p:cxnSp>
      <p:sp>
        <p:nvSpPr>
          <p:cNvPr id="4" name="TextBox 112">
            <a:extLst>
              <a:ext uri="{FF2B5EF4-FFF2-40B4-BE49-F238E27FC236}">
                <a16:creationId xmlns:a16="http://schemas.microsoft.com/office/drawing/2014/main" id="{B42809C1-4C87-BA45-41E4-467514216FBD}"/>
              </a:ext>
            </a:extLst>
          </p:cNvPr>
          <p:cNvSpPr txBox="1">
            <a:spLocks noChangeArrowheads="1"/>
          </p:cNvSpPr>
          <p:nvPr/>
        </p:nvSpPr>
        <p:spPr bwMode="auto">
          <a:xfrm>
            <a:off x="7601083" y="1532058"/>
            <a:ext cx="14287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800" b="1" dirty="0">
                <a:solidFill>
                  <a:schemeClr val="bg1">
                    <a:lumMod val="50000"/>
                  </a:schemeClr>
                </a:solidFill>
                <a:latin typeface="Montserrat" panose="00000500000000000000" pitchFamily="2" charset="0"/>
              </a:rPr>
              <a:t>Release 19</a:t>
            </a:r>
            <a:endParaRPr lang="en-GB" altLang="en-US" sz="1600" b="1" dirty="0">
              <a:solidFill>
                <a:schemeClr val="bg1">
                  <a:lumMod val="50000"/>
                </a:schemeClr>
              </a:solidFill>
              <a:latin typeface="Montserrat" panose="00000500000000000000" pitchFamily="2" charset="0"/>
            </a:endParaRPr>
          </a:p>
        </p:txBody>
      </p:sp>
      <p:sp>
        <p:nvSpPr>
          <p:cNvPr id="7" name="TextBox 112">
            <a:extLst>
              <a:ext uri="{FF2B5EF4-FFF2-40B4-BE49-F238E27FC236}">
                <a16:creationId xmlns:a16="http://schemas.microsoft.com/office/drawing/2014/main" id="{2791F604-308A-592D-A381-1E26FA20E74B}"/>
              </a:ext>
            </a:extLst>
          </p:cNvPr>
          <p:cNvSpPr txBox="1">
            <a:spLocks noChangeArrowheads="1"/>
          </p:cNvSpPr>
          <p:nvPr/>
        </p:nvSpPr>
        <p:spPr bwMode="auto">
          <a:xfrm>
            <a:off x="7598935" y="3351359"/>
            <a:ext cx="148470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800" b="1" dirty="0">
                <a:latin typeface="Montserrat" panose="00000500000000000000" pitchFamily="2" charset="0"/>
              </a:rPr>
              <a:t>Release 20</a:t>
            </a:r>
            <a:endParaRPr lang="en-GB" altLang="en-US" sz="1600" b="1" dirty="0">
              <a:latin typeface="Montserrat" panose="00000500000000000000" pitchFamily="2" charset="0"/>
            </a:endParaRPr>
          </a:p>
        </p:txBody>
      </p:sp>
      <p:sp>
        <p:nvSpPr>
          <p:cNvPr id="8" name="TextBox 7">
            <a:extLst>
              <a:ext uri="{FF2B5EF4-FFF2-40B4-BE49-F238E27FC236}">
                <a16:creationId xmlns:a16="http://schemas.microsoft.com/office/drawing/2014/main" id="{AC84D486-5C17-BD9D-73DE-FD8BF3B8C897}"/>
              </a:ext>
            </a:extLst>
          </p:cNvPr>
          <p:cNvSpPr txBox="1"/>
          <p:nvPr/>
        </p:nvSpPr>
        <p:spPr>
          <a:xfrm>
            <a:off x="5876520" y="2414617"/>
            <a:ext cx="1004559" cy="246221"/>
          </a:xfrm>
          <a:prstGeom prst="rect">
            <a:avLst/>
          </a:prstGeom>
          <a:noFill/>
        </p:spPr>
        <p:txBody>
          <a:bodyPr wrap="square" rtlCol="0">
            <a:spAutoFit/>
          </a:bodyPr>
          <a:lstStyle/>
          <a:p>
            <a:r>
              <a:rPr lang="en-US" sz="1000" b="0" i="0" u="none" dirty="0">
                <a:solidFill>
                  <a:schemeClr val="dk1"/>
                </a:solidFill>
                <a:latin typeface="Montserrat"/>
                <a:ea typeface="Montserrat"/>
                <a:cs typeface="Montserrat"/>
                <a:sym typeface="Montserrat"/>
              </a:rPr>
              <a:t>100%(TBC)</a:t>
            </a:r>
            <a:endParaRPr lang="en-GB" sz="1000" dirty="0"/>
          </a:p>
        </p:txBody>
      </p:sp>
      <p:sp>
        <p:nvSpPr>
          <p:cNvPr id="5" name="TextBox 4">
            <a:extLst>
              <a:ext uri="{FF2B5EF4-FFF2-40B4-BE49-F238E27FC236}">
                <a16:creationId xmlns:a16="http://schemas.microsoft.com/office/drawing/2014/main" id="{A9C87488-87EA-0258-A30F-94C9B5574364}"/>
              </a:ext>
            </a:extLst>
          </p:cNvPr>
          <p:cNvSpPr txBox="1"/>
          <p:nvPr/>
        </p:nvSpPr>
        <p:spPr>
          <a:xfrm>
            <a:off x="6808782" y="2346021"/>
            <a:ext cx="1627369" cy="461665"/>
          </a:xfrm>
          <a:prstGeom prst="rect">
            <a:avLst/>
          </a:prstGeom>
          <a:solidFill>
            <a:schemeClr val="bg1"/>
          </a:solidFill>
        </p:spPr>
        <p:txBody>
          <a:bodyPr wrap="none" rtlCol="0">
            <a:spAutoFit/>
          </a:bodyPr>
          <a:lstStyle/>
          <a:p>
            <a:r>
              <a:rPr lang="en-US" sz="1200" i="1" dirty="0">
                <a:solidFill>
                  <a:schemeClr val="accent1"/>
                </a:solidFill>
              </a:rPr>
              <a:t>No decision yet from </a:t>
            </a:r>
          </a:p>
          <a:p>
            <a:r>
              <a:rPr lang="en-US" sz="1200" i="1" dirty="0">
                <a:solidFill>
                  <a:schemeClr val="accent1"/>
                </a:solidFill>
              </a:rPr>
              <a:t>TSG on timeline</a:t>
            </a:r>
            <a:endParaRPr lang="en-GB" sz="1200" i="1" dirty="0">
              <a:solidFill>
                <a:schemeClr val="accent1"/>
              </a:solidFill>
            </a:endParaRPr>
          </a:p>
        </p:txBody>
      </p:sp>
      <p:sp>
        <p:nvSpPr>
          <p:cNvPr id="102" name="TextBox 7">
            <a:extLst>
              <a:ext uri="{FF2B5EF4-FFF2-40B4-BE49-F238E27FC236}">
                <a16:creationId xmlns:a16="http://schemas.microsoft.com/office/drawing/2014/main" id="{739920B8-6E17-4BD3-BDF0-E14BE2044AAE}"/>
              </a:ext>
            </a:extLst>
          </p:cNvPr>
          <p:cNvSpPr txBox="1"/>
          <p:nvPr/>
        </p:nvSpPr>
        <p:spPr>
          <a:xfrm>
            <a:off x="5094530" y="2414617"/>
            <a:ext cx="941140" cy="246221"/>
          </a:xfrm>
          <a:prstGeom prst="rect">
            <a:avLst/>
          </a:prstGeom>
          <a:noFill/>
        </p:spPr>
        <p:txBody>
          <a:bodyPr wrap="square" rtlCol="0">
            <a:spAutoFit/>
          </a:bodyPr>
          <a:lstStyle/>
          <a:p>
            <a:r>
              <a:rPr lang="en-US" sz="1000" dirty="0">
                <a:solidFill>
                  <a:schemeClr val="dk1"/>
                </a:solidFill>
                <a:latin typeface="Montserrat"/>
                <a:ea typeface="Montserrat"/>
                <a:cs typeface="Montserrat"/>
                <a:sym typeface="Montserrat"/>
              </a:rPr>
              <a:t>8</a:t>
            </a:r>
            <a:r>
              <a:rPr lang="en-US" sz="1000" b="0" i="0" u="none" dirty="0">
                <a:solidFill>
                  <a:schemeClr val="dk1"/>
                </a:solidFill>
                <a:latin typeface="Montserrat"/>
                <a:ea typeface="Montserrat"/>
                <a:cs typeface="Montserrat"/>
                <a:sym typeface="Montserrat"/>
              </a:rPr>
              <a:t>0%(TBC)</a:t>
            </a:r>
            <a:endParaRPr lang="en-GB" sz="1000" dirty="0"/>
          </a:p>
        </p:txBody>
      </p:sp>
      <p:sp>
        <p:nvSpPr>
          <p:cNvPr id="103" name="TextBox 102">
            <a:extLst>
              <a:ext uri="{FF2B5EF4-FFF2-40B4-BE49-F238E27FC236}">
                <a16:creationId xmlns:a16="http://schemas.microsoft.com/office/drawing/2014/main" id="{1F20FB7D-7826-4806-88EE-07DAEAA010C4}"/>
              </a:ext>
            </a:extLst>
          </p:cNvPr>
          <p:cNvSpPr txBox="1"/>
          <p:nvPr/>
        </p:nvSpPr>
        <p:spPr>
          <a:xfrm>
            <a:off x="4874487" y="3168931"/>
            <a:ext cx="2686632" cy="400110"/>
          </a:xfrm>
          <a:prstGeom prst="rect">
            <a:avLst/>
          </a:prstGeom>
          <a:solidFill>
            <a:schemeClr val="bg1"/>
          </a:solidFill>
        </p:spPr>
        <p:txBody>
          <a:bodyPr wrap="square" rtlCol="0">
            <a:spAutoFit/>
          </a:bodyPr>
          <a:lstStyle/>
          <a:p>
            <a:r>
              <a:rPr lang="en-GB" b="1" dirty="0"/>
              <a:t>Planning of Part 1 endorsed at SA#101 </a:t>
            </a:r>
          </a:p>
          <a:p>
            <a:r>
              <a:rPr lang="en-GB" b="1" dirty="0"/>
              <a:t>Planning of Part 2 submitted to SA#102</a:t>
            </a:r>
            <a:endParaRPr lang="nl-NL" dirty="0"/>
          </a:p>
        </p:txBody>
      </p:sp>
      <p:cxnSp>
        <p:nvCxnSpPr>
          <p:cNvPr id="168" name="Google Shape;168;p20"/>
          <p:cNvCxnSpPr/>
          <p:nvPr/>
        </p:nvCxnSpPr>
        <p:spPr>
          <a:xfrm>
            <a:off x="2053537" y="940964"/>
            <a:ext cx="3300" cy="3805200"/>
          </a:xfrm>
          <a:prstGeom prst="straightConnector1">
            <a:avLst/>
          </a:prstGeom>
          <a:noFill/>
          <a:ln w="38100" cap="flat" cmpd="sng">
            <a:solidFill>
              <a:schemeClr val="accent2"/>
            </a:solidFill>
            <a:prstDash val="solid"/>
            <a:miter lim="800000"/>
            <a:headEnd type="none" w="med" len="med"/>
            <a:tailEnd type="none" w="med" len="med"/>
          </a:ln>
          <a:effectLst>
            <a:outerShdw blurRad="63500" dist="23000" dir="5400000">
              <a:srgbClr val="000000">
                <a:alpha val="34900"/>
              </a:srgbClr>
            </a:outerShdw>
          </a:effectLst>
        </p:spPr>
      </p:cxnSp>
    </p:spTree>
    <p:extLst>
      <p:ext uri="{BB962C8B-B14F-4D97-AF65-F5344CB8AC3E}">
        <p14:creationId xmlns:p14="http://schemas.microsoft.com/office/powerpoint/2010/main" val="22392387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A27E6C-1CD7-4C6A-9B13-88B0E8A7E358}"/>
              </a:ext>
            </a:extLst>
          </p:cNvPr>
          <p:cNvSpPr>
            <a:spLocks noGrp="1"/>
          </p:cNvSpPr>
          <p:nvPr>
            <p:ph type="ctrTitle"/>
          </p:nvPr>
        </p:nvSpPr>
        <p:spPr>
          <a:xfrm>
            <a:off x="722313" y="1927225"/>
            <a:ext cx="7772400" cy="1101725"/>
          </a:xfrm>
        </p:spPr>
        <p:txBody>
          <a:bodyPr>
            <a:normAutofit fontScale="92500"/>
          </a:bodyPr>
          <a:lstStyle/>
          <a:p>
            <a:pPr>
              <a:defRPr/>
            </a:pPr>
            <a:r>
              <a:rPr lang="en-GB" sz="4000" b="1" i="1" dirty="0">
                <a:effectLst>
                  <a:outerShdw blurRad="38100" dist="38100" dir="2700000" algn="tl">
                    <a:srgbClr val="C0C0C0"/>
                  </a:outerShdw>
                </a:effectLst>
                <a:ea typeface="ＭＳ Ｐゴシック" charset="0"/>
              </a:rPr>
              <a:t>General Information and statistics </a:t>
            </a:r>
          </a:p>
        </p:txBody>
      </p:sp>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7F924C39-EAAC-4120-B205-53A906320C26}"/>
              </a:ext>
            </a:extLst>
          </p:cNvPr>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algn="l"/>
            <a:r>
              <a:rPr lang="en-GB" altLang="nl-NL" b="1" kern="1200" dirty="0"/>
              <a:t>SA1 Officials</a:t>
            </a:r>
          </a:p>
        </p:txBody>
      </p:sp>
      <p:sp>
        <p:nvSpPr>
          <p:cNvPr id="14339" name="Content Placeholder 2">
            <a:extLst>
              <a:ext uri="{FF2B5EF4-FFF2-40B4-BE49-F238E27FC236}">
                <a16:creationId xmlns:a16="http://schemas.microsoft.com/office/drawing/2014/main" id="{874AC76F-4CBC-42E7-9E9C-6FBD9767686C}"/>
              </a:ext>
            </a:extLst>
          </p:cNvPr>
          <p:cNvSpPr>
            <a:spLocks noGrp="1"/>
          </p:cNvSpPr>
          <p:nvPr>
            <p:ph idx="1"/>
          </p:nvPr>
        </p:nvSpPr>
        <p:spPr/>
        <p:txBody>
          <a:bodyPr/>
          <a:lstStyle/>
          <a:p>
            <a:pPr marL="341313" indent="-341313"/>
            <a:r>
              <a:rPr lang="en-GB" altLang="nl-NL" sz="2400" dirty="0"/>
              <a:t>Chairman: </a:t>
            </a:r>
          </a:p>
          <a:p>
            <a:pPr lvl="1"/>
            <a:r>
              <a:rPr lang="en-GB" altLang="nl-NL" sz="2000" dirty="0"/>
              <a:t>Jose Almodovar (KPN)</a:t>
            </a:r>
            <a:r>
              <a:rPr lang="en-GB" altLang="nl-NL" sz="2000" baseline="30000" dirty="0">
                <a:solidFill>
                  <a:srgbClr val="C00000"/>
                </a:solidFill>
              </a:rPr>
              <a:t>1</a:t>
            </a:r>
            <a:endParaRPr lang="en-GB" altLang="nl-NL" sz="2000" dirty="0"/>
          </a:p>
          <a:p>
            <a:pPr marL="341313" indent="-341313"/>
            <a:r>
              <a:rPr lang="en-GB" altLang="nl-NL" sz="2400" dirty="0"/>
              <a:t>Vice Chairmen: </a:t>
            </a:r>
          </a:p>
          <a:p>
            <a:pPr lvl="1"/>
            <a:r>
              <a:rPr lang="en-GB" altLang="nl-NL" sz="2000" dirty="0"/>
              <a:t>Yusuke Nakano (KDDI)</a:t>
            </a:r>
            <a:r>
              <a:rPr lang="en-GB" altLang="nl-NL" sz="2000" baseline="30000" dirty="0">
                <a:solidFill>
                  <a:srgbClr val="C00000"/>
                </a:solidFill>
              </a:rPr>
              <a:t>2</a:t>
            </a:r>
          </a:p>
          <a:p>
            <a:pPr lvl="1"/>
            <a:r>
              <a:rPr lang="en-GB" altLang="nl-NL" sz="2000" dirty="0"/>
              <a:t>Qun Wei (China Unicom)</a:t>
            </a:r>
            <a:r>
              <a:rPr lang="en-GB" altLang="nl-NL" sz="2000" baseline="30000" dirty="0">
                <a:solidFill>
                  <a:srgbClr val="C00000"/>
                </a:solidFill>
              </a:rPr>
              <a:t>3</a:t>
            </a:r>
            <a:endParaRPr lang="en-GB" altLang="nl-NL" sz="2000" dirty="0"/>
          </a:p>
          <a:p>
            <a:pPr marL="341313" indent="-341313"/>
            <a:r>
              <a:rPr lang="en-GB" altLang="nl-NL" sz="2400" dirty="0"/>
              <a:t> Secretary: </a:t>
            </a:r>
          </a:p>
          <a:p>
            <a:pPr lvl="1">
              <a:spcBef>
                <a:spcPct val="0"/>
              </a:spcBef>
            </a:pPr>
            <a:r>
              <a:rPr lang="en-GB" altLang="nl-NL" sz="2000" dirty="0"/>
              <a:t>Alain Sultan (MCC)</a:t>
            </a:r>
          </a:p>
          <a:p>
            <a:pPr marL="341313" indent="-341313">
              <a:spcBef>
                <a:spcPct val="0"/>
              </a:spcBef>
              <a:buFontTx/>
              <a:buNone/>
            </a:pPr>
            <a:endParaRPr lang="en-GB" altLang="nl-NL" sz="1600" baseline="30000" dirty="0">
              <a:solidFill>
                <a:srgbClr val="C00000"/>
              </a:solidFill>
            </a:endParaRPr>
          </a:p>
          <a:p>
            <a:pPr marL="341313" indent="-341313">
              <a:spcBef>
                <a:spcPct val="0"/>
              </a:spcBef>
              <a:buFontTx/>
              <a:buNone/>
            </a:pPr>
            <a:r>
              <a:rPr lang="en-GB" altLang="nl-NL" sz="1600" baseline="30000" dirty="0">
                <a:solidFill>
                  <a:srgbClr val="C00000"/>
                </a:solidFill>
              </a:rPr>
              <a:t>1</a:t>
            </a:r>
            <a:r>
              <a:rPr lang="en-GB" altLang="nl-NL" sz="1800" dirty="0"/>
              <a:t> </a:t>
            </a:r>
            <a:r>
              <a:rPr lang="en-GB" altLang="nl-NL" sz="1200" dirty="0"/>
              <a:t>Re-elected for third term May 2023</a:t>
            </a:r>
          </a:p>
          <a:p>
            <a:pPr marL="341313" indent="-341313">
              <a:spcBef>
                <a:spcPct val="0"/>
              </a:spcBef>
              <a:buFontTx/>
              <a:buNone/>
            </a:pPr>
            <a:r>
              <a:rPr lang="en-GB" altLang="nl-NL" sz="1600" baseline="30000" dirty="0">
                <a:solidFill>
                  <a:srgbClr val="C00000"/>
                </a:solidFill>
              </a:rPr>
              <a:t>2</a:t>
            </a:r>
            <a:r>
              <a:rPr lang="en-GB" altLang="nl-NL" sz="1600" dirty="0">
                <a:solidFill>
                  <a:srgbClr val="C00000"/>
                </a:solidFill>
              </a:rPr>
              <a:t> </a:t>
            </a:r>
            <a:r>
              <a:rPr lang="en-GB" altLang="nl-NL" sz="1200" dirty="0"/>
              <a:t>Re-elected for second term November 2023</a:t>
            </a:r>
          </a:p>
          <a:p>
            <a:pPr marL="341313" indent="-341313">
              <a:spcBef>
                <a:spcPct val="0"/>
              </a:spcBef>
              <a:buFontTx/>
              <a:buNone/>
            </a:pPr>
            <a:r>
              <a:rPr lang="en-GB" altLang="nl-NL" sz="1600" baseline="30000" dirty="0">
                <a:solidFill>
                  <a:srgbClr val="C00000"/>
                </a:solidFill>
              </a:rPr>
              <a:t>3</a:t>
            </a:r>
            <a:r>
              <a:rPr lang="en-GB" altLang="nl-NL" sz="1600" dirty="0">
                <a:solidFill>
                  <a:srgbClr val="C00000"/>
                </a:solidFill>
              </a:rPr>
              <a:t> </a:t>
            </a:r>
            <a:r>
              <a:rPr lang="en-GB" altLang="nl-NL" sz="1200" dirty="0"/>
              <a:t>Elected November 2023</a:t>
            </a:r>
          </a:p>
          <a:p>
            <a:pPr marL="341313" indent="-341313"/>
            <a:endParaRPr lang="en-GB" altLang="nl-NL" sz="2400" dirty="0"/>
          </a:p>
        </p:txBody>
      </p:sp>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9A12EF54-87AF-449F-9CF7-C1CB4FA7BC62}"/>
              </a:ext>
            </a:extLst>
          </p:cNvPr>
          <p:cNvSpPr>
            <a:spLocks noGrp="1"/>
          </p:cNvSpPr>
          <p:nvPr>
            <p:ph type="title"/>
          </p:nvPr>
        </p:nvSpPr>
        <p:spPr>
          <a:xfrm>
            <a:off x="401002" y="171450"/>
            <a:ext cx="6827838" cy="857250"/>
          </a:xfrm>
        </p:spPr>
        <p:txBody>
          <a:bodyPr/>
          <a:lstStyle/>
          <a:p>
            <a:pPr algn="l">
              <a:defRPr/>
            </a:pPr>
            <a:r>
              <a:rPr lang="en-GB" altLang="nl-NL" b="1" kern="1200" dirty="0"/>
              <a:t>Statistics</a:t>
            </a:r>
          </a:p>
        </p:txBody>
      </p:sp>
      <p:sp>
        <p:nvSpPr>
          <p:cNvPr id="2" name="Rectangle 1">
            <a:extLst>
              <a:ext uri="{FF2B5EF4-FFF2-40B4-BE49-F238E27FC236}">
                <a16:creationId xmlns:a16="http://schemas.microsoft.com/office/drawing/2014/main" id="{13F194FE-C4ED-418B-9971-E02EFD49DFE2}"/>
              </a:ext>
            </a:extLst>
          </p:cNvPr>
          <p:cNvSpPr/>
          <p:nvPr/>
        </p:nvSpPr>
        <p:spPr bwMode="auto">
          <a:xfrm>
            <a:off x="8503920" y="4896612"/>
            <a:ext cx="278892" cy="201168"/>
          </a:xfrm>
          <a:prstGeom prst="rect">
            <a:avLst/>
          </a:prstGeom>
          <a:ln>
            <a:solidFill>
              <a:schemeClr val="bg1"/>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a:ln>
                <a:noFill/>
              </a:ln>
              <a:solidFill>
                <a:schemeClr val="tx1"/>
              </a:solidFill>
              <a:effectLst/>
              <a:latin typeface="Arial" charset="0"/>
            </a:endParaRPr>
          </a:p>
        </p:txBody>
      </p:sp>
      <p:graphicFrame>
        <p:nvGraphicFramePr>
          <p:cNvPr id="4" name="Content Placeholder 1">
            <a:extLst>
              <a:ext uri="{FF2B5EF4-FFF2-40B4-BE49-F238E27FC236}">
                <a16:creationId xmlns:a16="http://schemas.microsoft.com/office/drawing/2014/main" id="{215D4DB2-3CFD-4143-8566-3EAAB4FFFFC9}"/>
              </a:ext>
            </a:extLst>
          </p:cNvPr>
          <p:cNvGraphicFramePr>
            <a:graphicFrameLocks/>
          </p:cNvGraphicFramePr>
          <p:nvPr>
            <p:extLst>
              <p:ext uri="{D42A27DB-BD31-4B8C-83A1-F6EECF244321}">
                <p14:modId xmlns:p14="http://schemas.microsoft.com/office/powerpoint/2010/main" val="4200427729"/>
              </p:ext>
            </p:extLst>
          </p:nvPr>
        </p:nvGraphicFramePr>
        <p:xfrm>
          <a:off x="401002" y="941058"/>
          <a:ext cx="8341995" cy="4030992"/>
        </p:xfrm>
        <a:graphic>
          <a:graphicData uri="http://schemas.openxmlformats.org/drawingml/2006/table">
            <a:tbl>
              <a:tblPr/>
              <a:tblGrid>
                <a:gridCol w="1917346">
                  <a:extLst>
                    <a:ext uri="{9D8B030D-6E8A-4147-A177-3AD203B41FA5}">
                      <a16:colId xmlns:a16="http://schemas.microsoft.com/office/drawing/2014/main" val="20000"/>
                    </a:ext>
                  </a:extLst>
                </a:gridCol>
                <a:gridCol w="918918">
                  <a:extLst>
                    <a:ext uri="{9D8B030D-6E8A-4147-A177-3AD203B41FA5}">
                      <a16:colId xmlns:a16="http://schemas.microsoft.com/office/drawing/2014/main" val="20001"/>
                    </a:ext>
                  </a:extLst>
                </a:gridCol>
                <a:gridCol w="918918">
                  <a:extLst>
                    <a:ext uri="{9D8B030D-6E8A-4147-A177-3AD203B41FA5}">
                      <a16:colId xmlns:a16="http://schemas.microsoft.com/office/drawing/2014/main" val="20002"/>
                    </a:ext>
                  </a:extLst>
                </a:gridCol>
                <a:gridCol w="918918">
                  <a:extLst>
                    <a:ext uri="{9D8B030D-6E8A-4147-A177-3AD203B41FA5}">
                      <a16:colId xmlns:a16="http://schemas.microsoft.com/office/drawing/2014/main" val="20003"/>
                    </a:ext>
                  </a:extLst>
                </a:gridCol>
                <a:gridCol w="918918">
                  <a:extLst>
                    <a:ext uri="{9D8B030D-6E8A-4147-A177-3AD203B41FA5}">
                      <a16:colId xmlns:a16="http://schemas.microsoft.com/office/drawing/2014/main" val="20004"/>
                    </a:ext>
                  </a:extLst>
                </a:gridCol>
                <a:gridCol w="918918">
                  <a:extLst>
                    <a:ext uri="{9D8B030D-6E8A-4147-A177-3AD203B41FA5}">
                      <a16:colId xmlns:a16="http://schemas.microsoft.com/office/drawing/2014/main" val="20005"/>
                    </a:ext>
                  </a:extLst>
                </a:gridCol>
                <a:gridCol w="918918">
                  <a:extLst>
                    <a:ext uri="{9D8B030D-6E8A-4147-A177-3AD203B41FA5}">
                      <a16:colId xmlns:a16="http://schemas.microsoft.com/office/drawing/2014/main" val="20006"/>
                    </a:ext>
                  </a:extLst>
                </a:gridCol>
                <a:gridCol w="911141">
                  <a:extLst>
                    <a:ext uri="{9D8B030D-6E8A-4147-A177-3AD203B41FA5}">
                      <a16:colId xmlns:a16="http://schemas.microsoft.com/office/drawing/2014/main" val="20007"/>
                    </a:ext>
                  </a:extLst>
                </a:gridCol>
              </a:tblGrid>
              <a:tr h="282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nl-NL" altLang="nl-NL" sz="1200" b="0" i="0" u="none" strike="noStrike" cap="none" normalizeH="0" baseline="0" dirty="0">
                        <a:ln>
                          <a:noFill/>
                        </a:ln>
                        <a:solidFill>
                          <a:srgbClr val="262626"/>
                        </a:solidFill>
                        <a:effectLst/>
                        <a:latin typeface="Calibri" pitchFamily="34" charset="0"/>
                        <a:ea typeface="ＭＳ Ｐゴシック" pitchFamily="34" charset="-128"/>
                      </a:endParaRPr>
                    </a:p>
                  </a:txBody>
                  <a:tcPr marL="121980" marR="121980" marT="60925" marB="60925"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25400" cap="flat" cmpd="sng" algn="ctr">
                      <a:solidFill>
                        <a:srgbClr val="8064A2"/>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en-GB" altLang="nl-NL" sz="1200" b="1" i="0" u="none" strike="noStrike" cap="none" normalizeH="0" baseline="0" dirty="0">
                          <a:ln>
                            <a:noFill/>
                          </a:ln>
                          <a:solidFill>
                            <a:srgbClr val="000000"/>
                          </a:solidFill>
                          <a:effectLst/>
                          <a:latin typeface="Calibri" pitchFamily="34" charset="0"/>
                          <a:ea typeface="ＭＳ Ｐゴシック" pitchFamily="34" charset="-128"/>
                        </a:rPr>
                        <a:t>Q2 22</a:t>
                      </a:r>
                    </a:p>
                  </a:txBody>
                  <a:tcPr marL="120052" marR="120052" marT="62381" marB="62381"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25400" cap="flat" cmpd="sng" algn="ctr">
                      <a:solidFill>
                        <a:srgbClr val="8064A2"/>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en-GB" altLang="nl-NL" sz="1200" b="1" i="0" u="none" strike="noStrike" cap="none" normalizeH="0" baseline="0" dirty="0">
                          <a:ln>
                            <a:noFill/>
                          </a:ln>
                          <a:solidFill>
                            <a:srgbClr val="000000"/>
                          </a:solidFill>
                          <a:effectLst/>
                          <a:latin typeface="Calibri" pitchFamily="34" charset="0"/>
                          <a:ea typeface="ＭＳ Ｐゴシック" pitchFamily="34" charset="-128"/>
                        </a:rPr>
                        <a:t>Q3 22</a:t>
                      </a:r>
                    </a:p>
                  </a:txBody>
                  <a:tcPr marL="120052" marR="120052" marT="62381" marB="62381"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25400" cap="flat" cmpd="sng" algn="ctr">
                      <a:solidFill>
                        <a:srgbClr val="8064A2"/>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en-GB" altLang="nl-NL" sz="1200" b="1" i="0" u="none" strike="noStrike" cap="none" normalizeH="0" baseline="0" dirty="0">
                          <a:ln>
                            <a:noFill/>
                          </a:ln>
                          <a:solidFill>
                            <a:srgbClr val="000000"/>
                          </a:solidFill>
                          <a:effectLst/>
                          <a:latin typeface="Calibri" pitchFamily="34" charset="0"/>
                          <a:ea typeface="ＭＳ Ｐゴシック" pitchFamily="34" charset="-128"/>
                        </a:rPr>
                        <a:t>Q4 22</a:t>
                      </a:r>
                    </a:p>
                  </a:txBody>
                  <a:tcPr marL="120052" marR="120052" marT="62381" marB="62381"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25400" cap="flat" cmpd="sng" algn="ctr">
                      <a:solidFill>
                        <a:srgbClr val="8064A2"/>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en-GB" altLang="nl-NL" sz="1200" b="1" i="0" u="none" strike="noStrike" cap="none" normalizeH="0" baseline="0" dirty="0">
                          <a:ln>
                            <a:noFill/>
                          </a:ln>
                          <a:solidFill>
                            <a:srgbClr val="000000"/>
                          </a:solidFill>
                          <a:effectLst/>
                          <a:latin typeface="Calibri" pitchFamily="34" charset="0"/>
                          <a:ea typeface="ＭＳ Ｐゴシック" pitchFamily="34" charset="-128"/>
                        </a:rPr>
                        <a:t>Q1 23</a:t>
                      </a:r>
                    </a:p>
                  </a:txBody>
                  <a:tcPr marL="120052" marR="120052" marT="62381" marB="62381"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25400" cap="flat" cmpd="sng" algn="ctr">
                      <a:solidFill>
                        <a:srgbClr val="8064A2"/>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en-GB" altLang="nl-NL" sz="1200" b="1" i="0" u="none" strike="noStrike" cap="none" normalizeH="0" baseline="0" dirty="0">
                          <a:ln>
                            <a:noFill/>
                          </a:ln>
                          <a:solidFill>
                            <a:srgbClr val="000000"/>
                          </a:solidFill>
                          <a:effectLst/>
                          <a:latin typeface="Calibri" pitchFamily="34" charset="0"/>
                          <a:ea typeface="ＭＳ Ｐゴシック" pitchFamily="34" charset="-128"/>
                        </a:rPr>
                        <a:t>Q2 23</a:t>
                      </a:r>
                    </a:p>
                  </a:txBody>
                  <a:tcPr marL="120052" marR="120052" marT="62381" marB="62381"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25400" cap="flat" cmpd="sng" algn="ctr">
                      <a:solidFill>
                        <a:srgbClr val="8064A2"/>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en-GB" altLang="nl-NL" sz="1200" b="1" i="0" u="none" strike="noStrike" cap="none" normalizeH="0" baseline="0" dirty="0">
                          <a:ln>
                            <a:noFill/>
                          </a:ln>
                          <a:solidFill>
                            <a:srgbClr val="000000"/>
                          </a:solidFill>
                          <a:effectLst/>
                          <a:latin typeface="Calibri" pitchFamily="34" charset="0"/>
                          <a:ea typeface="ＭＳ Ｐゴシック" pitchFamily="34" charset="-128"/>
                        </a:rPr>
                        <a:t>Q3 23</a:t>
                      </a:r>
                    </a:p>
                  </a:txBody>
                  <a:tcPr marL="120052" marR="120052" marT="62381" marB="62381"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25400" cap="flat" cmpd="sng" algn="ctr">
                      <a:solidFill>
                        <a:srgbClr val="8064A2"/>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en-GB" altLang="nl-NL" sz="1200" b="1" i="0" u="none" strike="noStrike" cap="none" normalizeH="0" baseline="0" dirty="0">
                          <a:ln>
                            <a:noFill/>
                          </a:ln>
                          <a:solidFill>
                            <a:srgbClr val="000000"/>
                          </a:solidFill>
                          <a:effectLst/>
                          <a:latin typeface="Calibri" pitchFamily="34" charset="0"/>
                          <a:ea typeface="ＭＳ Ｐゴシック" pitchFamily="34" charset="-128"/>
                        </a:rPr>
                        <a:t>Q4 23</a:t>
                      </a:r>
                    </a:p>
                  </a:txBody>
                  <a:tcPr marL="120052" marR="120052" marT="62381" marB="62381"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25400" cap="flat" cmpd="sng" algn="ctr">
                      <a:solidFill>
                        <a:srgbClr val="8064A2"/>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0"/>
                  </a:ext>
                </a:extLst>
              </a:tr>
              <a:tr h="37132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200" b="0" i="0" u="none" strike="noStrike" cap="none" normalizeH="0" baseline="0" dirty="0">
                          <a:ln>
                            <a:noFill/>
                          </a:ln>
                          <a:solidFill>
                            <a:srgbClr val="262626"/>
                          </a:solidFill>
                          <a:effectLst/>
                          <a:latin typeface="Calibri" pitchFamily="34" charset="0"/>
                          <a:ea typeface="ＭＳ Ｐゴシック" pitchFamily="34" charset="-128"/>
                        </a:rPr>
                        <a:t>Attended delegates</a:t>
                      </a:r>
                    </a:p>
                  </a:txBody>
                  <a:tcPr marL="121980" marR="121980" marT="60925" marB="60925"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254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e-meeting</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254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e-meeting</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254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nl-NL" sz="1100" b="0" i="0" u="none" strike="noStrike" kern="1200" cap="none" normalizeH="0" baseline="0" dirty="0">
                          <a:ln>
                            <a:noFill/>
                          </a:ln>
                          <a:solidFill>
                            <a:schemeClr val="tx1"/>
                          </a:solidFill>
                          <a:effectLst/>
                          <a:latin typeface="Calibri" pitchFamily="34" charset="0"/>
                          <a:ea typeface="ＭＳ Ｐゴシック" pitchFamily="34" charset="-128"/>
                          <a:cs typeface="+mn-cs"/>
                        </a:rPr>
                        <a:t>334_F2F + 69_remote</a:t>
                      </a:r>
                      <a:endPar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endParaRP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254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184_F2F + 88_remote</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254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276_F2F + 69_remote</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254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178_F2F + 61_remote</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254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260_F2F + 134_remote</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254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extLst>
                  <a:ext uri="{0D108BD9-81ED-4DB2-BD59-A6C34878D82A}">
                    <a16:rowId xmlns:a16="http://schemas.microsoft.com/office/drawing/2014/main" val="10001"/>
                  </a:ext>
                </a:extLst>
              </a:tr>
              <a:tr h="27843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200" b="0" i="0" u="none" strike="noStrike" cap="none" normalizeH="0" baseline="0" dirty="0">
                          <a:ln>
                            <a:noFill/>
                          </a:ln>
                          <a:solidFill>
                            <a:srgbClr val="262626"/>
                          </a:solidFill>
                          <a:effectLst/>
                          <a:latin typeface="Calibri" pitchFamily="34" charset="0"/>
                          <a:ea typeface="ＭＳ Ｐゴシック" pitchFamily="34" charset="-128"/>
                        </a:rPr>
                        <a:t>Docs at meeting end</a:t>
                      </a:r>
                    </a:p>
                  </a:txBody>
                  <a:tcPr marL="121980" marR="121980" marT="60925" marB="60925"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293+437r</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397+711r</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720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811</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786</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629</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487</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27843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200" b="0" i="0" u="none" strike="noStrike" cap="none" normalizeH="0" baseline="0" dirty="0">
                          <a:ln>
                            <a:noFill/>
                          </a:ln>
                          <a:solidFill>
                            <a:srgbClr val="262626"/>
                          </a:solidFill>
                          <a:effectLst/>
                          <a:latin typeface="Calibri" pitchFamily="34" charset="0"/>
                          <a:ea typeface="ＭＳ Ｐゴシック" pitchFamily="34" charset="-128"/>
                        </a:rPr>
                        <a:t>Docs at meeting start</a:t>
                      </a:r>
                    </a:p>
                  </a:txBody>
                  <a:tcPr marL="121980" marR="121980" marT="60925" marB="60925"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197</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295</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278</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320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326</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292</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248</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extLst>
                  <a:ext uri="{0D108BD9-81ED-4DB2-BD59-A6C34878D82A}">
                    <a16:rowId xmlns:a16="http://schemas.microsoft.com/office/drawing/2014/main" val="10003"/>
                  </a:ext>
                </a:extLst>
              </a:tr>
              <a:tr h="27843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200" b="0" i="0" u="none" strike="noStrike" cap="none" normalizeH="0" baseline="0" dirty="0">
                          <a:ln>
                            <a:noFill/>
                          </a:ln>
                          <a:solidFill>
                            <a:srgbClr val="262626"/>
                          </a:solidFill>
                          <a:effectLst/>
                          <a:latin typeface="Calibri" pitchFamily="34" charset="0"/>
                          <a:ea typeface="ＭＳ Ｐゴシック" pitchFamily="34" charset="-128"/>
                        </a:rPr>
                        <a:t>Incoming LS</a:t>
                      </a:r>
                    </a:p>
                  </a:txBody>
                  <a:tcPr marL="121980" marR="121980" marT="60925" marB="60925"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22</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29</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26</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21</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32</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15</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20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27843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200" b="0" i="0" u="none" strike="noStrike" cap="none" normalizeH="0" baseline="0" dirty="0">
                          <a:ln>
                            <a:noFill/>
                          </a:ln>
                          <a:solidFill>
                            <a:srgbClr val="262626"/>
                          </a:solidFill>
                          <a:effectLst/>
                          <a:latin typeface="Calibri" pitchFamily="34" charset="0"/>
                          <a:ea typeface="ＭＳ Ｐゴシック" pitchFamily="34" charset="-128"/>
                        </a:rPr>
                        <a:t>Outgoing LS</a:t>
                      </a:r>
                    </a:p>
                  </a:txBody>
                  <a:tcPr marL="121980" marR="121980" marT="60925" marB="60925"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8</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2</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7</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5</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10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2</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3</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extLst>
                  <a:ext uri="{0D108BD9-81ED-4DB2-BD59-A6C34878D82A}">
                    <a16:rowId xmlns:a16="http://schemas.microsoft.com/office/drawing/2014/main" val="10005"/>
                  </a:ext>
                </a:extLst>
              </a:tr>
              <a:tr h="27843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200" b="0" i="0" u="none" strike="noStrike" cap="none" normalizeH="0" baseline="0" dirty="0">
                          <a:ln>
                            <a:noFill/>
                          </a:ln>
                          <a:solidFill>
                            <a:srgbClr val="262626"/>
                          </a:solidFill>
                          <a:effectLst/>
                          <a:latin typeface="Calibri" pitchFamily="34" charset="0"/>
                          <a:ea typeface="ＭＳ Ｐゴシック" pitchFamily="34" charset="-128"/>
                        </a:rPr>
                        <a:t>Agreed CRs</a:t>
                      </a:r>
                    </a:p>
                  </a:txBody>
                  <a:tcPr marL="121980" marR="121980" marT="60925" marB="60925"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17</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10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12</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8</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26</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51</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30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27843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200" b="0" i="0" u="none" strike="noStrike" cap="none" normalizeH="0" baseline="0" dirty="0">
                          <a:ln>
                            <a:noFill/>
                          </a:ln>
                          <a:solidFill>
                            <a:srgbClr val="262626"/>
                          </a:solidFill>
                          <a:effectLst/>
                          <a:latin typeface="Calibri" pitchFamily="34" charset="0"/>
                          <a:ea typeface="ＭＳ Ｐゴシック" pitchFamily="34" charset="-128"/>
                        </a:rPr>
                        <a:t>Agreed alignment CRs</a:t>
                      </a:r>
                    </a:p>
                  </a:txBody>
                  <a:tcPr marL="121980" marR="121980" marT="60925" marB="60925"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3</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4</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1</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extLst>
                  <a:ext uri="{0D108BD9-81ED-4DB2-BD59-A6C34878D82A}">
                    <a16:rowId xmlns:a16="http://schemas.microsoft.com/office/drawing/2014/main" val="10007"/>
                  </a:ext>
                </a:extLst>
              </a:tr>
              <a:tr h="27843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200" b="0" i="0" u="none" strike="noStrike" cap="none" normalizeH="0" baseline="0" dirty="0">
                          <a:ln>
                            <a:noFill/>
                          </a:ln>
                          <a:solidFill>
                            <a:srgbClr val="262626"/>
                          </a:solidFill>
                          <a:effectLst/>
                          <a:latin typeface="Calibri" pitchFamily="34" charset="0"/>
                          <a:ea typeface="ＭＳ Ｐゴシック" pitchFamily="34" charset="-128"/>
                        </a:rPr>
                        <a:t>New Study Items</a:t>
                      </a:r>
                    </a:p>
                  </a:txBody>
                  <a:tcPr marL="121980" marR="121980" marT="60925" marB="60925"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6</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1</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1</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27843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200" b="0" i="0" u="none" strike="noStrike" cap="none" normalizeH="0" baseline="0">
                          <a:ln>
                            <a:noFill/>
                          </a:ln>
                          <a:solidFill>
                            <a:srgbClr val="262626"/>
                          </a:solidFill>
                          <a:effectLst/>
                          <a:latin typeface="Calibri" pitchFamily="34" charset="0"/>
                          <a:ea typeface="ＭＳ Ｐゴシック" pitchFamily="34" charset="-128"/>
                        </a:rPr>
                        <a:t>New Work Items</a:t>
                      </a:r>
                    </a:p>
                  </a:txBody>
                  <a:tcPr marL="121980" marR="121980" marT="60925" marB="60925"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1</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4</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1</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4</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10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4</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3</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extLst>
                  <a:ext uri="{0D108BD9-81ED-4DB2-BD59-A6C34878D82A}">
                    <a16:rowId xmlns:a16="http://schemas.microsoft.com/office/drawing/2014/main" val="10009"/>
                  </a:ext>
                </a:extLst>
              </a:tr>
              <a:tr h="27843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200" b="0" i="0" u="none" strike="noStrike" cap="none" normalizeH="0" baseline="0" dirty="0">
                          <a:ln>
                            <a:noFill/>
                          </a:ln>
                          <a:solidFill>
                            <a:srgbClr val="262626"/>
                          </a:solidFill>
                          <a:effectLst/>
                          <a:latin typeface="Calibri" pitchFamily="34" charset="0"/>
                          <a:ea typeface="ＭＳ Ｐゴシック" pitchFamily="34" charset="-128"/>
                        </a:rPr>
                        <a:t>Revised WID/SID</a:t>
                      </a:r>
                    </a:p>
                  </a:txBody>
                  <a:tcPr marL="121980" marR="121980" marT="60925" marB="60925"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2</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1</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1</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0"/>
                  </a:ext>
                </a:extLst>
              </a:tr>
              <a:tr h="27843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200" b="0" i="0" u="none" strike="noStrike" cap="none" normalizeH="0" baseline="0" dirty="0">
                          <a:ln>
                            <a:noFill/>
                          </a:ln>
                          <a:solidFill>
                            <a:srgbClr val="262626"/>
                          </a:solidFill>
                          <a:effectLst/>
                          <a:latin typeface="Calibri" pitchFamily="34" charset="0"/>
                          <a:ea typeface="ＭＳ Ｐゴシック" pitchFamily="34" charset="-128"/>
                        </a:rPr>
                        <a:t>TR/TS for Information</a:t>
                      </a:r>
                    </a:p>
                  </a:txBody>
                  <a:tcPr marL="121980" marR="121980" marT="60925" marB="60925"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1</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2</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6</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3</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extLst>
                  <a:ext uri="{0D108BD9-81ED-4DB2-BD59-A6C34878D82A}">
                    <a16:rowId xmlns:a16="http://schemas.microsoft.com/office/drawing/2014/main" val="10011"/>
                  </a:ext>
                </a:extLst>
              </a:tr>
              <a:tr h="27843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200" b="0" i="0" u="none" strike="noStrike" cap="none" normalizeH="0" baseline="0" dirty="0">
                          <a:ln>
                            <a:noFill/>
                          </a:ln>
                          <a:solidFill>
                            <a:srgbClr val="262626"/>
                          </a:solidFill>
                          <a:effectLst/>
                          <a:latin typeface="Calibri" pitchFamily="34" charset="0"/>
                          <a:ea typeface="ＭＳ Ｐゴシック" pitchFamily="34" charset="-128"/>
                        </a:rPr>
                        <a:t>TR/TS for Approval</a:t>
                      </a:r>
                    </a:p>
                  </a:txBody>
                  <a:tcPr marL="121980" marR="121980" marT="60925" marB="60925"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1</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7</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1</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6</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2"/>
                  </a:ext>
                </a:extLst>
              </a:tr>
            </a:tbl>
          </a:graphicData>
        </a:graphic>
      </p:graphicFrame>
    </p:spTree>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B285DC58-9EBE-4C98-989F-1031076B069B}"/>
              </a:ext>
            </a:extLst>
          </p:cNvPr>
          <p:cNvSpPr>
            <a:spLocks noGrp="1"/>
          </p:cNvSpPr>
          <p:nvPr>
            <p:ph type="title"/>
          </p:nvPr>
        </p:nvSpPr>
        <p:spPr/>
        <p:txBody>
          <a:bodyPr/>
          <a:lstStyle/>
          <a:p>
            <a:r>
              <a:rPr lang="en-GB" altLang="nl-NL"/>
              <a:t>Meeting Calendar</a:t>
            </a:r>
          </a:p>
        </p:txBody>
      </p:sp>
      <p:graphicFrame>
        <p:nvGraphicFramePr>
          <p:cNvPr id="3" name="Content Placeholder 4">
            <a:extLst>
              <a:ext uri="{FF2B5EF4-FFF2-40B4-BE49-F238E27FC236}">
                <a16:creationId xmlns:a16="http://schemas.microsoft.com/office/drawing/2014/main" id="{ADF58FC1-25CB-4617-B428-DA8D4333A339}"/>
              </a:ext>
            </a:extLst>
          </p:cNvPr>
          <p:cNvGraphicFramePr>
            <a:graphicFrameLocks/>
          </p:cNvGraphicFramePr>
          <p:nvPr>
            <p:extLst>
              <p:ext uri="{D42A27DB-BD31-4B8C-83A1-F6EECF244321}">
                <p14:modId xmlns:p14="http://schemas.microsoft.com/office/powerpoint/2010/main" val="1987409327"/>
              </p:ext>
            </p:extLst>
          </p:nvPr>
        </p:nvGraphicFramePr>
        <p:xfrm>
          <a:off x="576390" y="1105662"/>
          <a:ext cx="7818437" cy="1699196"/>
        </p:xfrm>
        <a:graphic>
          <a:graphicData uri="http://schemas.openxmlformats.org/drawingml/2006/table">
            <a:tbl>
              <a:tblPr/>
              <a:tblGrid>
                <a:gridCol w="2132602">
                  <a:extLst>
                    <a:ext uri="{9D8B030D-6E8A-4147-A177-3AD203B41FA5}">
                      <a16:colId xmlns:a16="http://schemas.microsoft.com/office/drawing/2014/main" val="20000"/>
                    </a:ext>
                  </a:extLst>
                </a:gridCol>
                <a:gridCol w="2946572">
                  <a:extLst>
                    <a:ext uri="{9D8B030D-6E8A-4147-A177-3AD203B41FA5}">
                      <a16:colId xmlns:a16="http://schemas.microsoft.com/office/drawing/2014/main" val="20001"/>
                    </a:ext>
                  </a:extLst>
                </a:gridCol>
                <a:gridCol w="2739263">
                  <a:extLst>
                    <a:ext uri="{9D8B030D-6E8A-4147-A177-3AD203B41FA5}">
                      <a16:colId xmlns:a16="http://schemas.microsoft.com/office/drawing/2014/main" val="20002"/>
                    </a:ext>
                  </a:extLst>
                </a:gridCol>
              </a:tblGrid>
              <a:tr h="366028">
                <a:tc>
                  <a:txBody>
                    <a:bodyPr/>
                    <a:lstStyle>
                      <a:lvl1pPr eaLnBrk="0" hangingPunct="0">
                        <a:spcBef>
                          <a:spcPct val="20000"/>
                        </a:spcBef>
                        <a:defRPr sz="2400">
                          <a:solidFill>
                            <a:schemeClr val="tx1"/>
                          </a:solidFill>
                          <a:latin typeface="Calibri" pitchFamily="34" charset="0"/>
                          <a:ea typeface="ＭＳ Ｐゴシック" pitchFamily="34" charset="-128"/>
                        </a:defRPr>
                      </a:lvl1pPr>
                      <a:lvl2pPr marL="742950" indent="-285750" eaLnBrk="0" hangingPunct="0">
                        <a:spcBef>
                          <a:spcPct val="20000"/>
                        </a:spcBef>
                        <a:buClr>
                          <a:srgbClr val="C00000"/>
                        </a:buClr>
                        <a:buFont typeface="Arial" pitchFamily="34" charset="0"/>
                        <a:defRPr sz="2000">
                          <a:solidFill>
                            <a:schemeClr val="tx1"/>
                          </a:solidFill>
                          <a:latin typeface="Calibri" pitchFamily="34" charset="0"/>
                          <a:ea typeface="ＭＳ Ｐゴシック" pitchFamily="34" charset="-128"/>
                        </a:defRPr>
                      </a:lvl2pPr>
                      <a:lvl3pPr marL="1143000" indent="-228600" eaLnBrk="0" hangingPunct="0">
                        <a:spcBef>
                          <a:spcPct val="20000"/>
                        </a:spcBef>
                        <a:buFont typeface="Arial" pitchFamily="34" charset="0"/>
                        <a:defRPr>
                          <a:solidFill>
                            <a:schemeClr val="tx1"/>
                          </a:solidFill>
                          <a:latin typeface="Calibri" pitchFamily="34" charset="0"/>
                          <a:ea typeface="ＭＳ Ｐゴシック" pitchFamily="34" charset="-128"/>
                        </a:defRPr>
                      </a:lvl3pPr>
                      <a:lvl4pPr marL="1600200" indent="-228600" eaLnBrk="0" hangingPunct="0">
                        <a:spcBef>
                          <a:spcPct val="20000"/>
                        </a:spcBef>
                        <a:buFont typeface="Arial" pitchFamily="34" charset="0"/>
                        <a:defRPr>
                          <a:solidFill>
                            <a:schemeClr val="tx1"/>
                          </a:solidFill>
                          <a:latin typeface="Calibri" pitchFamily="34" charset="0"/>
                          <a:ea typeface="ＭＳ Ｐゴシック" pitchFamily="34" charset="-128"/>
                        </a:defRPr>
                      </a:lvl4pPr>
                      <a:lvl5pPr marL="2057400" indent="-228600" eaLnBrk="0" hangingPunct="0">
                        <a:spcBef>
                          <a:spcPct val="20000"/>
                        </a:spcBef>
                        <a:buFont typeface="Arial" pitchFamily="34" charset="0"/>
                        <a:defRPr sz="1400">
                          <a:solidFill>
                            <a:schemeClr val="tx1"/>
                          </a:solidFill>
                          <a:latin typeface="Calibri" pitchFamily="34" charset="0"/>
                          <a:ea typeface="ＭＳ Ｐゴシック" pitchFamily="34" charset="-128"/>
                        </a:defRPr>
                      </a:lvl5pPr>
                      <a:lvl6pPr marL="2514600" indent="-228600" eaLnBrk="0" fontAlgn="base" hangingPunct="0">
                        <a:spcBef>
                          <a:spcPct val="20000"/>
                        </a:spcBef>
                        <a:spcAft>
                          <a:spcPct val="0"/>
                        </a:spcAft>
                        <a:buFont typeface="Arial" pitchFamily="34" charset="0"/>
                        <a:defRPr sz="1400">
                          <a:solidFill>
                            <a:schemeClr val="tx1"/>
                          </a:solidFill>
                          <a:latin typeface="Calibri" pitchFamily="34" charset="0"/>
                          <a:ea typeface="ＭＳ Ｐゴシック" pitchFamily="34" charset="-128"/>
                        </a:defRPr>
                      </a:lvl6pPr>
                      <a:lvl7pPr marL="2971800" indent="-228600" eaLnBrk="0" fontAlgn="base" hangingPunct="0">
                        <a:spcBef>
                          <a:spcPct val="20000"/>
                        </a:spcBef>
                        <a:spcAft>
                          <a:spcPct val="0"/>
                        </a:spcAft>
                        <a:buFont typeface="Arial" pitchFamily="34" charset="0"/>
                        <a:defRPr sz="1400">
                          <a:solidFill>
                            <a:schemeClr val="tx1"/>
                          </a:solidFill>
                          <a:latin typeface="Calibri" pitchFamily="34" charset="0"/>
                          <a:ea typeface="ＭＳ Ｐゴシック" pitchFamily="34" charset="-128"/>
                        </a:defRPr>
                      </a:lvl7pPr>
                      <a:lvl8pPr marL="3429000" indent="-228600" eaLnBrk="0" fontAlgn="base" hangingPunct="0">
                        <a:spcBef>
                          <a:spcPct val="20000"/>
                        </a:spcBef>
                        <a:spcAft>
                          <a:spcPct val="0"/>
                        </a:spcAft>
                        <a:buFont typeface="Arial" pitchFamily="34" charset="0"/>
                        <a:defRPr sz="1400">
                          <a:solidFill>
                            <a:schemeClr val="tx1"/>
                          </a:solidFill>
                          <a:latin typeface="Calibri" pitchFamily="34" charset="0"/>
                          <a:ea typeface="ＭＳ Ｐゴシック" pitchFamily="34" charset="-128"/>
                        </a:defRPr>
                      </a:lvl8pPr>
                      <a:lvl9pPr marL="3886200" indent="-228600" eaLnBrk="0" fontAlgn="base" hangingPunct="0">
                        <a:spcBef>
                          <a:spcPct val="20000"/>
                        </a:spcBef>
                        <a:spcAft>
                          <a:spcPct val="0"/>
                        </a:spcAft>
                        <a:buFont typeface="Arial" pitchFamily="34" charset="0"/>
                        <a:defRPr sz="1400">
                          <a:solidFill>
                            <a:schemeClr val="tx1"/>
                          </a:solidFill>
                          <a:latin typeface="Calibri" pitchFamily="34" charset="0"/>
                          <a:ea typeface="ＭＳ Ｐゴシック"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800" b="1" i="0" u="none" strike="noStrike" cap="none" normalizeH="0" baseline="0" dirty="0">
                          <a:ln>
                            <a:noFill/>
                          </a:ln>
                          <a:solidFill>
                            <a:srgbClr val="4F6228"/>
                          </a:solidFill>
                          <a:effectLst/>
                          <a:latin typeface="Calibri" pitchFamily="34" charset="0"/>
                          <a:ea typeface="ＭＳ Ｐゴシック" pitchFamily="34" charset="-128"/>
                          <a:cs typeface="Arial" pitchFamily="34" charset="0"/>
                        </a:rPr>
                        <a:t>Meeting</a:t>
                      </a:r>
                    </a:p>
                  </a:txBody>
                  <a:tcPr marL="91439" marR="91439" marT="45731" marB="45731"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400">
                          <a:solidFill>
                            <a:schemeClr val="tx1"/>
                          </a:solidFill>
                          <a:latin typeface="Calibri" pitchFamily="34" charset="0"/>
                          <a:ea typeface="ＭＳ Ｐゴシック" pitchFamily="34" charset="-128"/>
                        </a:defRPr>
                      </a:lvl1pPr>
                      <a:lvl2pPr marL="742950" indent="-285750" eaLnBrk="0" hangingPunct="0">
                        <a:spcBef>
                          <a:spcPct val="20000"/>
                        </a:spcBef>
                        <a:buClr>
                          <a:srgbClr val="C00000"/>
                        </a:buClr>
                        <a:buFont typeface="Arial" pitchFamily="34" charset="0"/>
                        <a:defRPr sz="2000">
                          <a:solidFill>
                            <a:schemeClr val="tx1"/>
                          </a:solidFill>
                          <a:latin typeface="Calibri" pitchFamily="34" charset="0"/>
                          <a:ea typeface="ＭＳ Ｐゴシック" pitchFamily="34" charset="-128"/>
                        </a:defRPr>
                      </a:lvl2pPr>
                      <a:lvl3pPr marL="1143000" indent="-228600" eaLnBrk="0" hangingPunct="0">
                        <a:spcBef>
                          <a:spcPct val="20000"/>
                        </a:spcBef>
                        <a:buFont typeface="Arial" pitchFamily="34" charset="0"/>
                        <a:defRPr>
                          <a:solidFill>
                            <a:schemeClr val="tx1"/>
                          </a:solidFill>
                          <a:latin typeface="Calibri" pitchFamily="34" charset="0"/>
                          <a:ea typeface="ＭＳ Ｐゴシック" pitchFamily="34" charset="-128"/>
                        </a:defRPr>
                      </a:lvl3pPr>
                      <a:lvl4pPr marL="1600200" indent="-228600" eaLnBrk="0" hangingPunct="0">
                        <a:spcBef>
                          <a:spcPct val="20000"/>
                        </a:spcBef>
                        <a:buFont typeface="Arial" pitchFamily="34" charset="0"/>
                        <a:defRPr>
                          <a:solidFill>
                            <a:schemeClr val="tx1"/>
                          </a:solidFill>
                          <a:latin typeface="Calibri" pitchFamily="34" charset="0"/>
                          <a:ea typeface="ＭＳ Ｐゴシック" pitchFamily="34" charset="-128"/>
                        </a:defRPr>
                      </a:lvl4pPr>
                      <a:lvl5pPr marL="2057400" indent="-228600" eaLnBrk="0" hangingPunct="0">
                        <a:spcBef>
                          <a:spcPct val="20000"/>
                        </a:spcBef>
                        <a:buFont typeface="Arial" pitchFamily="34" charset="0"/>
                        <a:defRPr sz="1400">
                          <a:solidFill>
                            <a:schemeClr val="tx1"/>
                          </a:solidFill>
                          <a:latin typeface="Calibri" pitchFamily="34" charset="0"/>
                          <a:ea typeface="ＭＳ Ｐゴシック" pitchFamily="34" charset="-128"/>
                        </a:defRPr>
                      </a:lvl5pPr>
                      <a:lvl6pPr marL="2514600" indent="-228600" eaLnBrk="0" fontAlgn="base" hangingPunct="0">
                        <a:spcBef>
                          <a:spcPct val="20000"/>
                        </a:spcBef>
                        <a:spcAft>
                          <a:spcPct val="0"/>
                        </a:spcAft>
                        <a:buFont typeface="Arial" pitchFamily="34" charset="0"/>
                        <a:defRPr sz="1400">
                          <a:solidFill>
                            <a:schemeClr val="tx1"/>
                          </a:solidFill>
                          <a:latin typeface="Calibri" pitchFamily="34" charset="0"/>
                          <a:ea typeface="ＭＳ Ｐゴシック" pitchFamily="34" charset="-128"/>
                        </a:defRPr>
                      </a:lvl6pPr>
                      <a:lvl7pPr marL="2971800" indent="-228600" eaLnBrk="0" fontAlgn="base" hangingPunct="0">
                        <a:spcBef>
                          <a:spcPct val="20000"/>
                        </a:spcBef>
                        <a:spcAft>
                          <a:spcPct val="0"/>
                        </a:spcAft>
                        <a:buFont typeface="Arial" pitchFamily="34" charset="0"/>
                        <a:defRPr sz="1400">
                          <a:solidFill>
                            <a:schemeClr val="tx1"/>
                          </a:solidFill>
                          <a:latin typeface="Calibri" pitchFamily="34" charset="0"/>
                          <a:ea typeface="ＭＳ Ｐゴシック" pitchFamily="34" charset="-128"/>
                        </a:defRPr>
                      </a:lvl7pPr>
                      <a:lvl8pPr marL="3429000" indent="-228600" eaLnBrk="0" fontAlgn="base" hangingPunct="0">
                        <a:spcBef>
                          <a:spcPct val="20000"/>
                        </a:spcBef>
                        <a:spcAft>
                          <a:spcPct val="0"/>
                        </a:spcAft>
                        <a:buFont typeface="Arial" pitchFamily="34" charset="0"/>
                        <a:defRPr sz="1400">
                          <a:solidFill>
                            <a:schemeClr val="tx1"/>
                          </a:solidFill>
                          <a:latin typeface="Calibri" pitchFamily="34" charset="0"/>
                          <a:ea typeface="ＭＳ Ｐゴシック" pitchFamily="34" charset="-128"/>
                        </a:defRPr>
                      </a:lvl8pPr>
                      <a:lvl9pPr marL="3886200" indent="-228600" eaLnBrk="0" fontAlgn="base" hangingPunct="0">
                        <a:spcBef>
                          <a:spcPct val="20000"/>
                        </a:spcBef>
                        <a:spcAft>
                          <a:spcPct val="0"/>
                        </a:spcAft>
                        <a:buFont typeface="Arial" pitchFamily="34" charset="0"/>
                        <a:defRPr sz="1400">
                          <a:solidFill>
                            <a:schemeClr val="tx1"/>
                          </a:solidFill>
                          <a:latin typeface="Calibri" pitchFamily="34" charset="0"/>
                          <a:ea typeface="ＭＳ Ｐゴシック"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800" b="1" i="0" u="none" strike="noStrike" cap="none" normalizeH="0" baseline="0" dirty="0">
                          <a:ln>
                            <a:noFill/>
                          </a:ln>
                          <a:solidFill>
                            <a:srgbClr val="4F6228"/>
                          </a:solidFill>
                          <a:effectLst/>
                          <a:latin typeface="Calibri" pitchFamily="34" charset="0"/>
                          <a:ea typeface="ＭＳ Ｐゴシック" pitchFamily="34" charset="-128"/>
                          <a:cs typeface="Arial" pitchFamily="34" charset="0"/>
                        </a:rPr>
                        <a:t>Date</a:t>
                      </a:r>
                    </a:p>
                  </a:txBody>
                  <a:tcPr marL="91439" marR="91439" marT="45731" marB="45731"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400">
                          <a:solidFill>
                            <a:schemeClr val="tx1"/>
                          </a:solidFill>
                          <a:latin typeface="Calibri" pitchFamily="34" charset="0"/>
                          <a:ea typeface="ＭＳ Ｐゴシック" pitchFamily="34" charset="-128"/>
                        </a:defRPr>
                      </a:lvl1pPr>
                      <a:lvl2pPr marL="742950" indent="-285750" eaLnBrk="0" hangingPunct="0">
                        <a:spcBef>
                          <a:spcPct val="20000"/>
                        </a:spcBef>
                        <a:buClr>
                          <a:srgbClr val="C00000"/>
                        </a:buClr>
                        <a:buFont typeface="Arial" pitchFamily="34" charset="0"/>
                        <a:defRPr sz="2000">
                          <a:solidFill>
                            <a:schemeClr val="tx1"/>
                          </a:solidFill>
                          <a:latin typeface="Calibri" pitchFamily="34" charset="0"/>
                          <a:ea typeface="ＭＳ Ｐゴシック" pitchFamily="34" charset="-128"/>
                        </a:defRPr>
                      </a:lvl2pPr>
                      <a:lvl3pPr marL="1143000" indent="-228600" eaLnBrk="0" hangingPunct="0">
                        <a:spcBef>
                          <a:spcPct val="20000"/>
                        </a:spcBef>
                        <a:buFont typeface="Arial" pitchFamily="34" charset="0"/>
                        <a:defRPr>
                          <a:solidFill>
                            <a:schemeClr val="tx1"/>
                          </a:solidFill>
                          <a:latin typeface="Calibri" pitchFamily="34" charset="0"/>
                          <a:ea typeface="ＭＳ Ｐゴシック" pitchFamily="34" charset="-128"/>
                        </a:defRPr>
                      </a:lvl3pPr>
                      <a:lvl4pPr marL="1600200" indent="-228600" eaLnBrk="0" hangingPunct="0">
                        <a:spcBef>
                          <a:spcPct val="20000"/>
                        </a:spcBef>
                        <a:buFont typeface="Arial" pitchFamily="34" charset="0"/>
                        <a:defRPr>
                          <a:solidFill>
                            <a:schemeClr val="tx1"/>
                          </a:solidFill>
                          <a:latin typeface="Calibri" pitchFamily="34" charset="0"/>
                          <a:ea typeface="ＭＳ Ｐゴシック" pitchFamily="34" charset="-128"/>
                        </a:defRPr>
                      </a:lvl4pPr>
                      <a:lvl5pPr marL="2057400" indent="-228600" eaLnBrk="0" hangingPunct="0">
                        <a:spcBef>
                          <a:spcPct val="20000"/>
                        </a:spcBef>
                        <a:buFont typeface="Arial" pitchFamily="34" charset="0"/>
                        <a:defRPr sz="1400">
                          <a:solidFill>
                            <a:schemeClr val="tx1"/>
                          </a:solidFill>
                          <a:latin typeface="Calibri" pitchFamily="34" charset="0"/>
                          <a:ea typeface="ＭＳ Ｐゴシック" pitchFamily="34" charset="-128"/>
                        </a:defRPr>
                      </a:lvl5pPr>
                      <a:lvl6pPr marL="2514600" indent="-228600" eaLnBrk="0" fontAlgn="base" hangingPunct="0">
                        <a:spcBef>
                          <a:spcPct val="20000"/>
                        </a:spcBef>
                        <a:spcAft>
                          <a:spcPct val="0"/>
                        </a:spcAft>
                        <a:buFont typeface="Arial" pitchFamily="34" charset="0"/>
                        <a:defRPr sz="1400">
                          <a:solidFill>
                            <a:schemeClr val="tx1"/>
                          </a:solidFill>
                          <a:latin typeface="Calibri" pitchFamily="34" charset="0"/>
                          <a:ea typeface="ＭＳ Ｐゴシック" pitchFamily="34" charset="-128"/>
                        </a:defRPr>
                      </a:lvl6pPr>
                      <a:lvl7pPr marL="2971800" indent="-228600" eaLnBrk="0" fontAlgn="base" hangingPunct="0">
                        <a:spcBef>
                          <a:spcPct val="20000"/>
                        </a:spcBef>
                        <a:spcAft>
                          <a:spcPct val="0"/>
                        </a:spcAft>
                        <a:buFont typeface="Arial" pitchFamily="34" charset="0"/>
                        <a:defRPr sz="1400">
                          <a:solidFill>
                            <a:schemeClr val="tx1"/>
                          </a:solidFill>
                          <a:latin typeface="Calibri" pitchFamily="34" charset="0"/>
                          <a:ea typeface="ＭＳ Ｐゴシック" pitchFamily="34" charset="-128"/>
                        </a:defRPr>
                      </a:lvl7pPr>
                      <a:lvl8pPr marL="3429000" indent="-228600" eaLnBrk="0" fontAlgn="base" hangingPunct="0">
                        <a:spcBef>
                          <a:spcPct val="20000"/>
                        </a:spcBef>
                        <a:spcAft>
                          <a:spcPct val="0"/>
                        </a:spcAft>
                        <a:buFont typeface="Arial" pitchFamily="34" charset="0"/>
                        <a:defRPr sz="1400">
                          <a:solidFill>
                            <a:schemeClr val="tx1"/>
                          </a:solidFill>
                          <a:latin typeface="Calibri" pitchFamily="34" charset="0"/>
                          <a:ea typeface="ＭＳ Ｐゴシック" pitchFamily="34" charset="-128"/>
                        </a:defRPr>
                      </a:lvl8pPr>
                      <a:lvl9pPr marL="3886200" indent="-228600" eaLnBrk="0" fontAlgn="base" hangingPunct="0">
                        <a:spcBef>
                          <a:spcPct val="20000"/>
                        </a:spcBef>
                        <a:spcAft>
                          <a:spcPct val="0"/>
                        </a:spcAft>
                        <a:buFont typeface="Arial" pitchFamily="34" charset="0"/>
                        <a:defRPr sz="1400">
                          <a:solidFill>
                            <a:schemeClr val="tx1"/>
                          </a:solidFill>
                          <a:latin typeface="Calibri" pitchFamily="34" charset="0"/>
                          <a:ea typeface="ＭＳ Ｐゴシック"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800" b="1" i="0" u="none" strike="noStrike" cap="none" normalizeH="0" baseline="0" dirty="0">
                          <a:ln>
                            <a:noFill/>
                          </a:ln>
                          <a:solidFill>
                            <a:srgbClr val="4F6228"/>
                          </a:solidFill>
                          <a:effectLst/>
                          <a:latin typeface="Calibri" pitchFamily="34" charset="0"/>
                          <a:ea typeface="ＭＳ Ｐゴシック" pitchFamily="34" charset="-128"/>
                          <a:cs typeface="Arial" pitchFamily="34" charset="0"/>
                        </a:rPr>
                        <a:t>Location</a:t>
                      </a:r>
                    </a:p>
                  </a:txBody>
                  <a:tcPr marL="91439" marR="91439" marT="45731" marB="45731"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333292">
                <a:tc>
                  <a:txBody>
                    <a:bodyPr/>
                    <a:lstStyle/>
                    <a:p>
                      <a:pPr marL="0" marR="0" lvl="0" indent="0" algn="l" defTabSz="914400" rtl="0" eaLnBrk="1" fontAlgn="base" latinLnBrk="0" hangingPunct="1">
                        <a:lnSpc>
                          <a:spcPct val="115000"/>
                        </a:lnSpc>
                        <a:spcBef>
                          <a:spcPct val="0"/>
                        </a:spcBef>
                        <a:spcAft>
                          <a:spcPct val="0"/>
                        </a:spcAft>
                        <a:buClrTx/>
                        <a:buSzTx/>
                        <a:buFontTx/>
                        <a:buNone/>
                        <a:tabLst/>
                        <a:defRPr/>
                      </a:pPr>
                      <a:r>
                        <a:rPr kumimoji="0" lang="en-GB" altLang="nl-NL" sz="1800" b="0" i="0" u="none" strike="noStrike" kern="1200" cap="none" spc="0" normalizeH="0" baseline="0" noProof="0" dirty="0">
                          <a:ln>
                            <a:noFill/>
                          </a:ln>
                          <a:solidFill>
                            <a:srgbClr val="4F6228"/>
                          </a:solidFill>
                          <a:effectLst/>
                          <a:uLnTx/>
                          <a:uFillTx/>
                          <a:latin typeface="Calibri" pitchFamily="34" charset="0"/>
                          <a:ea typeface="ＭＳ Ｐゴシック" pitchFamily="34" charset="-128"/>
                          <a:cs typeface="Arial" pitchFamily="34" charset="0"/>
                        </a:rPr>
                        <a:t>SA1#105</a:t>
                      </a:r>
                    </a:p>
                  </a:txBody>
                  <a:tcPr marL="68589" marR="68589" marT="0" marB="0"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s-GT" sz="1800" b="0" i="0" u="none" strike="noStrike" kern="1200" cap="none" spc="0" normalizeH="0" baseline="0" dirty="0">
                          <a:ln>
                            <a:noFill/>
                          </a:ln>
                          <a:solidFill>
                            <a:srgbClr val="4F6228"/>
                          </a:solidFill>
                          <a:effectLst/>
                          <a:uLnTx/>
                          <a:uFillTx/>
                          <a:latin typeface="Calibri" pitchFamily="34" charset="0"/>
                          <a:ea typeface="ＭＳ Ｐゴシック" pitchFamily="34" charset="-128"/>
                          <a:cs typeface="Arial" pitchFamily="34" charset="0"/>
                        </a:rPr>
                        <a:t>26 Feb - 1 Mar 2024</a:t>
                      </a:r>
                      <a:endParaRPr kumimoji="0" lang="en-GB" altLang="nl-NL" sz="1800" b="0" i="0" u="none" strike="noStrike" kern="1200" cap="none" spc="0" normalizeH="0" baseline="0" dirty="0">
                        <a:ln>
                          <a:noFill/>
                        </a:ln>
                        <a:solidFill>
                          <a:srgbClr val="4F6228"/>
                        </a:solidFill>
                        <a:effectLst/>
                        <a:uLnTx/>
                        <a:uFillTx/>
                        <a:latin typeface="Calibri" pitchFamily="34" charset="0"/>
                        <a:ea typeface="ＭＳ Ｐゴシック" pitchFamily="34" charset="-128"/>
                        <a:cs typeface="Arial" pitchFamily="34" charset="0"/>
                      </a:endParaRPr>
                    </a:p>
                  </a:txBody>
                  <a:tcPr marL="68589" marR="68589" marT="0" marB="0"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defRPr/>
                      </a:pPr>
                      <a:r>
                        <a:rPr kumimoji="0" lang="en-GB" altLang="nl-NL" sz="1800" b="0" i="0" u="none" strike="noStrike" kern="1200" cap="none" spc="0" normalizeH="0" baseline="0" dirty="0">
                          <a:ln>
                            <a:noFill/>
                          </a:ln>
                          <a:solidFill>
                            <a:srgbClr val="4F6228"/>
                          </a:solidFill>
                          <a:effectLst/>
                          <a:uLnTx/>
                          <a:uFillTx/>
                          <a:latin typeface="Calibri" pitchFamily="34" charset="0"/>
                          <a:ea typeface="ＭＳ Ｐゴシック" pitchFamily="34" charset="-128"/>
                          <a:cs typeface="Arial" pitchFamily="34" charset="0"/>
                        </a:rPr>
                        <a:t>Europe</a:t>
                      </a:r>
                    </a:p>
                  </a:txBody>
                  <a:tcPr marL="68589" marR="68589" marT="0" marB="0"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4"/>
                  </a:ext>
                </a:extLst>
              </a:tr>
              <a:tr h="333292">
                <a:tc>
                  <a:txBody>
                    <a:bodyPr/>
                    <a:lstStyle/>
                    <a:p>
                      <a:pPr marL="0" marR="0" lvl="0" indent="0" algn="l" defTabSz="914400" rtl="0" eaLnBrk="1" fontAlgn="base" latinLnBrk="0" hangingPunct="1">
                        <a:lnSpc>
                          <a:spcPct val="115000"/>
                        </a:lnSpc>
                        <a:spcBef>
                          <a:spcPct val="0"/>
                        </a:spcBef>
                        <a:spcAft>
                          <a:spcPct val="0"/>
                        </a:spcAft>
                        <a:buClrTx/>
                        <a:buSzTx/>
                        <a:buFontTx/>
                        <a:buNone/>
                        <a:tabLst/>
                        <a:defRPr/>
                      </a:pPr>
                      <a:r>
                        <a:rPr kumimoji="0" lang="en-GB" altLang="nl-NL" sz="1800" b="0" i="0" u="none" strike="noStrike" kern="1200" cap="none" spc="0" normalizeH="0" baseline="0" noProof="0" dirty="0">
                          <a:ln>
                            <a:noFill/>
                          </a:ln>
                          <a:solidFill>
                            <a:srgbClr val="4F6228"/>
                          </a:solidFill>
                          <a:effectLst/>
                          <a:uLnTx/>
                          <a:uFillTx/>
                          <a:latin typeface="Calibri" pitchFamily="34" charset="0"/>
                          <a:ea typeface="ＭＳ Ｐゴシック" pitchFamily="34" charset="-128"/>
                          <a:cs typeface="Arial" pitchFamily="34" charset="0"/>
                        </a:rPr>
                        <a:t>SA1#106</a:t>
                      </a:r>
                    </a:p>
                  </a:txBody>
                  <a:tcPr marL="68589" marR="68589" marT="0" marB="0"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GB" sz="1800" b="0" i="0" u="none" strike="noStrike" kern="1200" cap="none" spc="0" normalizeH="0" baseline="0" dirty="0">
                          <a:ln>
                            <a:noFill/>
                          </a:ln>
                          <a:solidFill>
                            <a:srgbClr val="4F6228"/>
                          </a:solidFill>
                          <a:effectLst/>
                          <a:uLnTx/>
                          <a:uFillTx/>
                          <a:latin typeface="Calibri" pitchFamily="34" charset="0"/>
                          <a:ea typeface="ＭＳ Ｐゴシック" pitchFamily="34" charset="-128"/>
                          <a:cs typeface="Arial" pitchFamily="34" charset="0"/>
                        </a:rPr>
                        <a:t>27- 31 May 2024</a:t>
                      </a:r>
                      <a:endParaRPr kumimoji="0" lang="en-GB" altLang="nl-NL" sz="1800" b="0" i="0" u="none" strike="noStrike" kern="1200" cap="none" spc="0" normalizeH="0" baseline="0" dirty="0">
                        <a:ln>
                          <a:noFill/>
                        </a:ln>
                        <a:solidFill>
                          <a:srgbClr val="4F6228"/>
                        </a:solidFill>
                        <a:effectLst/>
                        <a:uLnTx/>
                        <a:uFillTx/>
                        <a:latin typeface="Calibri" pitchFamily="34" charset="0"/>
                        <a:ea typeface="ＭＳ Ｐゴシック" pitchFamily="34" charset="-128"/>
                        <a:cs typeface="Arial" pitchFamily="34" charset="0"/>
                      </a:endParaRPr>
                    </a:p>
                  </a:txBody>
                  <a:tcPr marL="68589" marR="68589" marT="0" marB="0"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defRPr/>
                      </a:pPr>
                      <a:r>
                        <a:rPr kumimoji="0" lang="en-GB" altLang="nl-NL" sz="1800" b="0" i="0" u="none" strike="noStrike" kern="1200" cap="none" spc="0" normalizeH="0" baseline="0" dirty="0">
                          <a:ln>
                            <a:noFill/>
                          </a:ln>
                          <a:solidFill>
                            <a:srgbClr val="4F6228"/>
                          </a:solidFill>
                          <a:effectLst/>
                          <a:uLnTx/>
                          <a:uFillTx/>
                          <a:latin typeface="Calibri" pitchFamily="34" charset="0"/>
                          <a:ea typeface="ＭＳ Ｐゴシック" pitchFamily="34" charset="-128"/>
                          <a:cs typeface="Arial" pitchFamily="34" charset="0"/>
                        </a:rPr>
                        <a:t>Korea</a:t>
                      </a:r>
                    </a:p>
                  </a:txBody>
                  <a:tcPr marL="68589" marR="68589" marT="0" marB="0"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5"/>
                  </a:ext>
                </a:extLst>
              </a:tr>
              <a:tr h="333292">
                <a:tc>
                  <a:txBody>
                    <a:bodyPr/>
                    <a:lstStyle/>
                    <a:p>
                      <a:pPr marL="0" marR="0" lvl="0" indent="0" algn="l" defTabSz="914400" rtl="0" eaLnBrk="1" fontAlgn="base" latinLnBrk="0" hangingPunct="1">
                        <a:lnSpc>
                          <a:spcPct val="115000"/>
                        </a:lnSpc>
                        <a:spcBef>
                          <a:spcPct val="0"/>
                        </a:spcBef>
                        <a:spcAft>
                          <a:spcPct val="0"/>
                        </a:spcAft>
                        <a:buClrTx/>
                        <a:buSzTx/>
                        <a:buFontTx/>
                        <a:buNone/>
                        <a:tabLst/>
                        <a:defRPr/>
                      </a:pPr>
                      <a:r>
                        <a:rPr kumimoji="0" lang="en-GB" altLang="nl-NL" sz="1800" b="0" i="0" u="none" strike="noStrike" kern="1200" cap="none" spc="0" normalizeH="0" baseline="0" noProof="0" dirty="0">
                          <a:ln>
                            <a:noFill/>
                          </a:ln>
                          <a:solidFill>
                            <a:srgbClr val="4F6228"/>
                          </a:solidFill>
                          <a:effectLst/>
                          <a:uLnTx/>
                          <a:uFillTx/>
                          <a:latin typeface="Calibri" pitchFamily="34" charset="0"/>
                          <a:ea typeface="ＭＳ Ｐゴシック" pitchFamily="34" charset="-128"/>
                          <a:cs typeface="Arial" pitchFamily="34" charset="0"/>
                        </a:rPr>
                        <a:t>SA1#107</a:t>
                      </a:r>
                    </a:p>
                  </a:txBody>
                  <a:tcPr marL="68589" marR="68589" marT="0" marB="0"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accent3">
                        <a:lumMod val="20000"/>
                        <a:lumOff val="80000"/>
                      </a:schemeClr>
                    </a:solid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fr-FR" sz="1800" b="0" i="0" u="none" strike="noStrike" kern="1200" cap="none" spc="0" normalizeH="0" baseline="0" dirty="0">
                          <a:ln>
                            <a:noFill/>
                          </a:ln>
                          <a:solidFill>
                            <a:srgbClr val="4F6228"/>
                          </a:solidFill>
                          <a:effectLst/>
                          <a:uLnTx/>
                          <a:uFillTx/>
                          <a:latin typeface="Calibri" pitchFamily="34" charset="0"/>
                          <a:ea typeface="ＭＳ Ｐゴシック" pitchFamily="34" charset="-128"/>
                          <a:cs typeface="Arial" pitchFamily="34" charset="0"/>
                        </a:rPr>
                        <a:t>19-23 </a:t>
                      </a:r>
                      <a:r>
                        <a:rPr kumimoji="0" lang="fr-FR" sz="1800" b="0" i="0" u="none" strike="noStrike" kern="1200" cap="none" spc="0" normalizeH="0" baseline="0" dirty="0" err="1">
                          <a:ln>
                            <a:noFill/>
                          </a:ln>
                          <a:solidFill>
                            <a:srgbClr val="4F6228"/>
                          </a:solidFill>
                          <a:effectLst/>
                          <a:uLnTx/>
                          <a:uFillTx/>
                          <a:latin typeface="Calibri" pitchFamily="34" charset="0"/>
                          <a:ea typeface="ＭＳ Ｐゴシック" pitchFamily="34" charset="-128"/>
                          <a:cs typeface="Arial" pitchFamily="34" charset="0"/>
                        </a:rPr>
                        <a:t>Aug</a:t>
                      </a:r>
                      <a:r>
                        <a:rPr kumimoji="0" lang="fr-FR" sz="1800" b="0" i="0" u="none" strike="noStrike" kern="1200" cap="none" spc="0" normalizeH="0" baseline="0" dirty="0">
                          <a:ln>
                            <a:noFill/>
                          </a:ln>
                          <a:solidFill>
                            <a:srgbClr val="4F6228"/>
                          </a:solidFill>
                          <a:effectLst/>
                          <a:uLnTx/>
                          <a:uFillTx/>
                          <a:latin typeface="Calibri" pitchFamily="34" charset="0"/>
                          <a:ea typeface="ＭＳ Ｐゴシック" pitchFamily="34" charset="-128"/>
                          <a:cs typeface="Arial" pitchFamily="34" charset="0"/>
                        </a:rPr>
                        <a:t> 2024</a:t>
                      </a:r>
                      <a:endParaRPr kumimoji="0" lang="en-GB" altLang="nl-NL" sz="1800" b="0" i="0" u="none" strike="noStrike" kern="1200" cap="none" spc="0" normalizeH="0" baseline="0" dirty="0">
                        <a:ln>
                          <a:noFill/>
                        </a:ln>
                        <a:solidFill>
                          <a:srgbClr val="4F6228"/>
                        </a:solidFill>
                        <a:effectLst/>
                        <a:uLnTx/>
                        <a:uFillTx/>
                        <a:latin typeface="Calibri" pitchFamily="34" charset="0"/>
                        <a:ea typeface="ＭＳ Ｐゴシック" pitchFamily="34" charset="-128"/>
                        <a:cs typeface="Arial" pitchFamily="34" charset="0"/>
                      </a:endParaRPr>
                    </a:p>
                  </a:txBody>
                  <a:tcPr marL="68589" marR="68589" marT="0" marB="0"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accent3">
                        <a:lumMod val="20000"/>
                        <a:lumOff val="80000"/>
                      </a:schemeClr>
                    </a:solid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defRPr/>
                      </a:pPr>
                      <a:r>
                        <a:rPr kumimoji="0" lang="en-GB" altLang="nl-NL" sz="1800" b="0" i="0" u="none" strike="noStrike" kern="1200" cap="none" spc="0" normalizeH="0" baseline="0" dirty="0">
                          <a:ln>
                            <a:noFill/>
                          </a:ln>
                          <a:solidFill>
                            <a:srgbClr val="4F6228"/>
                          </a:solidFill>
                          <a:effectLst/>
                          <a:uLnTx/>
                          <a:uFillTx/>
                          <a:latin typeface="Calibri" pitchFamily="34" charset="0"/>
                          <a:ea typeface="ＭＳ Ｐゴシック" pitchFamily="34" charset="-128"/>
                          <a:cs typeface="Arial" pitchFamily="34" charset="0"/>
                        </a:rPr>
                        <a:t>Europe</a:t>
                      </a:r>
                    </a:p>
                  </a:txBody>
                  <a:tcPr marL="68589" marR="68589" marT="0" marB="0"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accent3">
                        <a:lumMod val="20000"/>
                        <a:lumOff val="80000"/>
                      </a:schemeClr>
                    </a:solidFill>
                  </a:tcPr>
                </a:tc>
                <a:extLst>
                  <a:ext uri="{0D108BD9-81ED-4DB2-BD59-A6C34878D82A}">
                    <a16:rowId xmlns:a16="http://schemas.microsoft.com/office/drawing/2014/main" val="2269954712"/>
                  </a:ext>
                </a:extLst>
              </a:tr>
              <a:tr h="333292">
                <a:tc>
                  <a:txBody>
                    <a:bodyPr/>
                    <a:lstStyle/>
                    <a:p>
                      <a:pPr marL="0" marR="0" lvl="0" indent="0" algn="l" defTabSz="914400" rtl="0" eaLnBrk="1" fontAlgn="base" latinLnBrk="0" hangingPunct="1">
                        <a:lnSpc>
                          <a:spcPct val="115000"/>
                        </a:lnSpc>
                        <a:spcBef>
                          <a:spcPct val="0"/>
                        </a:spcBef>
                        <a:spcAft>
                          <a:spcPct val="0"/>
                        </a:spcAft>
                        <a:buClrTx/>
                        <a:buSzTx/>
                        <a:buFontTx/>
                        <a:buNone/>
                        <a:tabLst/>
                        <a:defRPr/>
                      </a:pPr>
                      <a:r>
                        <a:rPr kumimoji="0" lang="en-GB" altLang="nl-NL" sz="1800" b="0" i="0" u="none" strike="noStrike" kern="1200" cap="none" spc="0" normalizeH="0" baseline="0" noProof="0" dirty="0">
                          <a:ln>
                            <a:noFill/>
                          </a:ln>
                          <a:solidFill>
                            <a:srgbClr val="4F6228"/>
                          </a:solidFill>
                          <a:effectLst/>
                          <a:uLnTx/>
                          <a:uFillTx/>
                          <a:latin typeface="Calibri" pitchFamily="34" charset="0"/>
                          <a:ea typeface="ＭＳ Ｐゴシック" pitchFamily="34" charset="-128"/>
                          <a:cs typeface="Arial" pitchFamily="34" charset="0"/>
                        </a:rPr>
                        <a:t>SA1#108</a:t>
                      </a:r>
                    </a:p>
                  </a:txBody>
                  <a:tcPr marL="68589" marR="68589" marT="0" marB="0"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fr-FR" sz="1800" b="0" i="0" u="none" strike="noStrike" kern="1200" cap="none" spc="0" normalizeH="0" baseline="0" dirty="0">
                          <a:ln>
                            <a:noFill/>
                          </a:ln>
                          <a:solidFill>
                            <a:srgbClr val="4F6228"/>
                          </a:solidFill>
                          <a:effectLst/>
                          <a:uLnTx/>
                          <a:uFillTx/>
                          <a:latin typeface="Calibri" pitchFamily="34" charset="0"/>
                          <a:ea typeface="ＭＳ Ｐゴシック" pitchFamily="34" charset="-128"/>
                          <a:cs typeface="Arial" pitchFamily="34" charset="0"/>
                        </a:rPr>
                        <a:t>18-22 </a:t>
                      </a:r>
                      <a:r>
                        <a:rPr kumimoji="0" lang="fr-FR" sz="1800" b="0" i="0" u="none" strike="noStrike" kern="1200" cap="none" spc="0" normalizeH="0" baseline="0" dirty="0" err="1">
                          <a:ln>
                            <a:noFill/>
                          </a:ln>
                          <a:solidFill>
                            <a:srgbClr val="4F6228"/>
                          </a:solidFill>
                          <a:effectLst/>
                          <a:uLnTx/>
                          <a:uFillTx/>
                          <a:latin typeface="Calibri" pitchFamily="34" charset="0"/>
                          <a:ea typeface="ＭＳ Ｐゴシック" pitchFamily="34" charset="-128"/>
                          <a:cs typeface="Arial" pitchFamily="34" charset="0"/>
                        </a:rPr>
                        <a:t>Nov</a:t>
                      </a:r>
                      <a:r>
                        <a:rPr kumimoji="0" lang="fr-FR" sz="1800" b="0" i="0" u="none" strike="noStrike" kern="1200" cap="none" spc="0" normalizeH="0" baseline="0" dirty="0">
                          <a:ln>
                            <a:noFill/>
                          </a:ln>
                          <a:solidFill>
                            <a:srgbClr val="4F6228"/>
                          </a:solidFill>
                          <a:effectLst/>
                          <a:uLnTx/>
                          <a:uFillTx/>
                          <a:latin typeface="Calibri" pitchFamily="34" charset="0"/>
                          <a:ea typeface="ＭＳ Ｐゴシック" pitchFamily="34" charset="-128"/>
                          <a:cs typeface="Arial" pitchFamily="34" charset="0"/>
                        </a:rPr>
                        <a:t> 2024</a:t>
                      </a:r>
                      <a:endParaRPr kumimoji="0" lang="en-GB" altLang="nl-NL" sz="1800" b="0" i="0" u="none" strike="noStrike" kern="1200" cap="none" spc="0" normalizeH="0" baseline="0" dirty="0">
                        <a:ln>
                          <a:noFill/>
                        </a:ln>
                        <a:solidFill>
                          <a:srgbClr val="4F6228"/>
                        </a:solidFill>
                        <a:effectLst/>
                        <a:uLnTx/>
                        <a:uFillTx/>
                        <a:latin typeface="Calibri" pitchFamily="34" charset="0"/>
                        <a:ea typeface="ＭＳ Ｐゴシック" pitchFamily="34" charset="-128"/>
                        <a:cs typeface="Arial" pitchFamily="34" charset="0"/>
                      </a:endParaRPr>
                    </a:p>
                  </a:txBody>
                  <a:tcPr marL="68589" marR="68589" marT="0" marB="0"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defRPr/>
                      </a:pPr>
                      <a:r>
                        <a:rPr kumimoji="0" lang="en-GB" altLang="nl-NL" sz="1800" b="0" i="0" u="none" strike="noStrike" kern="1200" cap="none" spc="0" normalizeH="0" baseline="0" dirty="0">
                          <a:ln>
                            <a:noFill/>
                          </a:ln>
                          <a:solidFill>
                            <a:srgbClr val="4F6228"/>
                          </a:solidFill>
                          <a:effectLst/>
                          <a:uLnTx/>
                          <a:uFillTx/>
                          <a:latin typeface="Calibri" pitchFamily="34" charset="0"/>
                          <a:ea typeface="ＭＳ Ｐゴシック" pitchFamily="34" charset="-128"/>
                          <a:cs typeface="Arial" pitchFamily="34" charset="0"/>
                        </a:rPr>
                        <a:t>US – (mega meeting)</a:t>
                      </a:r>
                    </a:p>
                  </a:txBody>
                  <a:tcPr marL="68589" marR="68589" marT="0" marB="0"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2284350586"/>
                  </a:ext>
                </a:extLst>
              </a:tr>
            </a:tbl>
          </a:graphicData>
        </a:graphic>
      </p:graphicFrame>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A38960EA-A44C-4FA4-B94B-29AAD4EDD824}"/>
              </a:ext>
            </a:extLst>
          </p:cNvPr>
          <p:cNvSpPr>
            <a:spLocks noGrp="1"/>
          </p:cNvSpPr>
          <p:nvPr>
            <p:ph type="title"/>
          </p:nvPr>
        </p:nvSpPr>
        <p:spPr/>
        <p:txBody>
          <a:bodyPr/>
          <a:lstStyle/>
          <a:p>
            <a:r>
              <a:rPr lang="en-GB" altLang="nl-NL"/>
              <a:t>Previous SA1 reports</a:t>
            </a:r>
          </a:p>
        </p:txBody>
      </p:sp>
      <p:graphicFrame>
        <p:nvGraphicFramePr>
          <p:cNvPr id="3" name="Content Placeholder 4">
            <a:extLst>
              <a:ext uri="{FF2B5EF4-FFF2-40B4-BE49-F238E27FC236}">
                <a16:creationId xmlns:a16="http://schemas.microsoft.com/office/drawing/2014/main" id="{AD5551D1-BB66-4331-AB3C-BE49B1B44394}"/>
              </a:ext>
            </a:extLst>
          </p:cNvPr>
          <p:cNvGraphicFramePr>
            <a:graphicFrameLocks/>
          </p:cNvGraphicFramePr>
          <p:nvPr>
            <p:extLst>
              <p:ext uri="{D42A27DB-BD31-4B8C-83A1-F6EECF244321}">
                <p14:modId xmlns:p14="http://schemas.microsoft.com/office/powerpoint/2010/main" val="1447188923"/>
              </p:ext>
            </p:extLst>
          </p:nvPr>
        </p:nvGraphicFramePr>
        <p:xfrm>
          <a:off x="1219391" y="959041"/>
          <a:ext cx="6561137" cy="3739762"/>
        </p:xfrm>
        <a:graphic>
          <a:graphicData uri="http://schemas.openxmlformats.org/drawingml/2006/table">
            <a:tbl>
              <a:tblPr/>
              <a:tblGrid>
                <a:gridCol w="1972742">
                  <a:extLst>
                    <a:ext uri="{9D8B030D-6E8A-4147-A177-3AD203B41FA5}">
                      <a16:colId xmlns:a16="http://schemas.microsoft.com/office/drawing/2014/main" val="20000"/>
                    </a:ext>
                  </a:extLst>
                </a:gridCol>
                <a:gridCol w="1336092">
                  <a:extLst>
                    <a:ext uri="{9D8B030D-6E8A-4147-A177-3AD203B41FA5}">
                      <a16:colId xmlns:a16="http://schemas.microsoft.com/office/drawing/2014/main" val="20001"/>
                    </a:ext>
                  </a:extLst>
                </a:gridCol>
                <a:gridCol w="3252303">
                  <a:extLst>
                    <a:ext uri="{9D8B030D-6E8A-4147-A177-3AD203B41FA5}">
                      <a16:colId xmlns:a16="http://schemas.microsoft.com/office/drawing/2014/main" val="20002"/>
                    </a:ext>
                  </a:extLst>
                </a:gridCol>
              </a:tblGrid>
              <a:tr h="2741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200" b="1" i="0" u="none" strike="noStrike" cap="none" normalizeH="0" baseline="0" dirty="0">
                          <a:ln>
                            <a:noFill/>
                          </a:ln>
                          <a:solidFill>
                            <a:srgbClr val="4F6228"/>
                          </a:solidFill>
                          <a:effectLst/>
                          <a:latin typeface="Calibri" pitchFamily="34" charset="0"/>
                          <a:ea typeface="ＭＳ Ｐゴシック" pitchFamily="34" charset="-128"/>
                        </a:rPr>
                        <a:t>TSG Meeting &amp; location</a:t>
                      </a:r>
                    </a:p>
                  </a:txBody>
                  <a:tcPr marL="91438" marR="91438" marT="45608" marB="4560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200" b="1" i="0" u="none" strike="noStrike" cap="none" normalizeH="0" baseline="0" dirty="0" err="1">
                          <a:ln>
                            <a:noFill/>
                          </a:ln>
                          <a:solidFill>
                            <a:srgbClr val="4F6228"/>
                          </a:solidFill>
                          <a:effectLst/>
                          <a:latin typeface="Calibri" pitchFamily="34" charset="0"/>
                          <a:ea typeface="ＭＳ Ｐゴシック" pitchFamily="34" charset="-128"/>
                        </a:rPr>
                        <a:t>Tdoc</a:t>
                      </a:r>
                      <a:r>
                        <a:rPr kumimoji="0" lang="en-GB" altLang="nl-NL" sz="1200" b="1" i="0" u="none" strike="noStrike" cap="none" normalizeH="0" baseline="0" dirty="0">
                          <a:ln>
                            <a:noFill/>
                          </a:ln>
                          <a:solidFill>
                            <a:srgbClr val="4F6228"/>
                          </a:solidFill>
                          <a:effectLst/>
                          <a:latin typeface="Calibri" pitchFamily="34" charset="0"/>
                          <a:ea typeface="ＭＳ Ｐゴシック" pitchFamily="34" charset="-128"/>
                        </a:rPr>
                        <a:t> number</a:t>
                      </a:r>
                    </a:p>
                  </a:txBody>
                  <a:tcPr marL="91438" marR="91438" marT="45608" marB="4560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200" b="1" i="0" u="none" strike="noStrike" cap="none" normalizeH="0" baseline="0" dirty="0">
                          <a:ln>
                            <a:noFill/>
                          </a:ln>
                          <a:solidFill>
                            <a:srgbClr val="4F6228"/>
                          </a:solidFill>
                          <a:effectLst/>
                          <a:latin typeface="Calibri" pitchFamily="34" charset="0"/>
                          <a:ea typeface="ＭＳ Ｐゴシック" pitchFamily="34" charset="-128"/>
                        </a:rPr>
                        <a:t>SA1 meeting(s) covered &amp; location</a:t>
                      </a:r>
                    </a:p>
                  </a:txBody>
                  <a:tcPr marL="91438" marR="91438" marT="45608" marB="4560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97130">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nl-NL" sz="1200" b="0" i="0" u="none" strike="noStrike" kern="1200" cap="none" normalizeH="0" baseline="0" dirty="0">
                          <a:ln>
                            <a:noFill/>
                          </a:ln>
                          <a:solidFill>
                            <a:srgbClr val="4F6228"/>
                          </a:solidFill>
                          <a:effectLst/>
                          <a:latin typeface="Calibri" pitchFamily="34" charset="0"/>
                          <a:ea typeface="ＭＳ Ｐゴシック" pitchFamily="34" charset="-128"/>
                          <a:cs typeface="+mn-cs"/>
                        </a:rPr>
                        <a:t>SA#90e</a:t>
                      </a:r>
                    </a:p>
                  </a:txBody>
                  <a:tcPr marL="91451" marR="91451" marT="45671" marB="45671"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5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200" b="0" i="0" u="none" strike="noStrike" kern="1200" cap="none" normalizeH="0" baseline="0" dirty="0">
                          <a:ln>
                            <a:noFill/>
                          </a:ln>
                          <a:solidFill>
                            <a:srgbClr val="4F6228"/>
                          </a:solidFill>
                          <a:effectLst/>
                          <a:latin typeface="Calibri" pitchFamily="34" charset="0"/>
                          <a:ea typeface="ＭＳ Ｐゴシック" pitchFamily="34" charset="-128"/>
                          <a:cs typeface="+mn-cs"/>
                        </a:rPr>
                        <a:t>SP-201022</a:t>
                      </a:r>
                    </a:p>
                  </a:txBody>
                  <a:tcPr marL="91451" marR="91451" marT="45671" marB="45671"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5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nl-NL" sz="1200" b="0" i="0" u="none" strike="noStrike" cap="none" normalizeH="0" baseline="0" dirty="0">
                          <a:ln>
                            <a:noFill/>
                          </a:ln>
                          <a:solidFill>
                            <a:srgbClr val="4F6228"/>
                          </a:solidFill>
                          <a:effectLst/>
                          <a:latin typeface="Calibri" pitchFamily="34" charset="0"/>
                          <a:ea typeface="ＭＳ Ｐゴシック" pitchFamily="34" charset="-128"/>
                        </a:rPr>
                        <a:t>SA1#92e, e-meeting</a:t>
                      </a:r>
                    </a:p>
                  </a:txBody>
                  <a:tcPr marL="91451" marR="91451" marT="45671" marB="45671"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5000"/>
                      </a:srgbClr>
                    </a:solidFill>
                  </a:tcPr>
                </a:tc>
                <a:extLst>
                  <a:ext uri="{0D108BD9-81ED-4DB2-BD59-A6C34878D82A}">
                    <a16:rowId xmlns:a16="http://schemas.microsoft.com/office/drawing/2014/main" val="10001"/>
                  </a:ext>
                </a:extLst>
              </a:tr>
              <a:tr h="274252">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nl-NL" sz="1200" b="0" i="0" u="none" strike="noStrike" kern="1200" cap="none" normalizeH="0" baseline="0" dirty="0">
                          <a:ln>
                            <a:noFill/>
                          </a:ln>
                          <a:solidFill>
                            <a:srgbClr val="4F6228"/>
                          </a:solidFill>
                          <a:effectLst/>
                          <a:latin typeface="Calibri" pitchFamily="34" charset="0"/>
                          <a:ea typeface="ＭＳ Ｐゴシック" pitchFamily="34" charset="-128"/>
                          <a:cs typeface="+mn-cs"/>
                        </a:rPr>
                        <a:t>SA#91e</a:t>
                      </a:r>
                    </a:p>
                  </a:txBody>
                  <a:tcPr marL="91451" marR="91451" marT="45671" marB="45671"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chemeClr val="bg1">
                        <a:alpha val="25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200" b="0" i="0" u="none" strike="noStrike" kern="1200" cap="none" normalizeH="0" baseline="0" dirty="0">
                          <a:ln>
                            <a:noFill/>
                          </a:ln>
                          <a:solidFill>
                            <a:srgbClr val="4F6228"/>
                          </a:solidFill>
                          <a:effectLst/>
                          <a:latin typeface="Calibri" pitchFamily="34" charset="0"/>
                          <a:ea typeface="ＭＳ Ｐゴシック" pitchFamily="34" charset="-128"/>
                          <a:cs typeface="+mn-cs"/>
                        </a:rPr>
                        <a:t>SP-210195</a:t>
                      </a:r>
                    </a:p>
                  </a:txBody>
                  <a:tcPr marL="91451" marR="91451" marT="45671" marB="45671"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chemeClr val="bg1">
                        <a:alpha val="25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nl-NL" sz="1200" b="0" i="0" u="none" strike="noStrike" cap="none" normalizeH="0" baseline="0" dirty="0">
                          <a:ln>
                            <a:noFill/>
                          </a:ln>
                          <a:solidFill>
                            <a:srgbClr val="4F6228"/>
                          </a:solidFill>
                          <a:effectLst/>
                          <a:latin typeface="Calibri" pitchFamily="34" charset="0"/>
                          <a:ea typeface="ＭＳ Ｐゴシック" pitchFamily="34" charset="-128"/>
                        </a:rPr>
                        <a:t>SA1#93e, e-meeting</a:t>
                      </a:r>
                    </a:p>
                  </a:txBody>
                  <a:tcPr marL="91451" marR="91451" marT="45671" marB="45671"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chemeClr val="bg1">
                        <a:alpha val="25000"/>
                      </a:schemeClr>
                    </a:solidFill>
                  </a:tcPr>
                </a:tc>
                <a:extLst>
                  <a:ext uri="{0D108BD9-81ED-4DB2-BD59-A6C34878D82A}">
                    <a16:rowId xmlns:a16="http://schemas.microsoft.com/office/drawing/2014/main" val="10002"/>
                  </a:ext>
                </a:extLst>
              </a:tr>
              <a:tr h="304324">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nl-NL" sz="1200" b="0" i="0" u="none" strike="noStrike" kern="1200" cap="none" normalizeH="0" baseline="0" dirty="0">
                          <a:ln>
                            <a:noFill/>
                          </a:ln>
                          <a:solidFill>
                            <a:srgbClr val="4F6228"/>
                          </a:solidFill>
                          <a:effectLst/>
                          <a:latin typeface="Calibri" pitchFamily="34" charset="0"/>
                          <a:ea typeface="ＭＳ Ｐゴシック" pitchFamily="34" charset="-128"/>
                          <a:cs typeface="+mn-cs"/>
                        </a:rPr>
                        <a:t>SA#92e</a:t>
                      </a:r>
                    </a:p>
                  </a:txBody>
                  <a:tcPr marL="91451" marR="91451" marT="45671" marB="45671"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5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200" b="0" i="0" u="none" strike="noStrike" kern="1200" cap="none" normalizeH="0" baseline="0" dirty="0">
                          <a:ln>
                            <a:noFill/>
                          </a:ln>
                          <a:solidFill>
                            <a:srgbClr val="4F6228"/>
                          </a:solidFill>
                          <a:effectLst/>
                          <a:latin typeface="Calibri" pitchFamily="34" charset="0"/>
                          <a:ea typeface="ＭＳ Ｐゴシック" pitchFamily="34" charset="-128"/>
                          <a:cs typeface="+mn-cs"/>
                        </a:rPr>
                        <a:t>SP-210500</a:t>
                      </a:r>
                    </a:p>
                  </a:txBody>
                  <a:tcPr marL="91451" marR="91451" marT="45671" marB="45671"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5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nl-NL" sz="1200" b="0" i="0" u="none" strike="noStrike" cap="none" normalizeH="0" baseline="0" dirty="0">
                          <a:ln>
                            <a:noFill/>
                          </a:ln>
                          <a:solidFill>
                            <a:srgbClr val="4F6228"/>
                          </a:solidFill>
                          <a:effectLst/>
                          <a:latin typeface="Calibri" pitchFamily="34" charset="0"/>
                          <a:ea typeface="ＭＳ Ｐゴシック" pitchFamily="34" charset="-128"/>
                        </a:rPr>
                        <a:t>SA1#94e, e-meeting; SA1#94bis-e, e-meeting</a:t>
                      </a:r>
                    </a:p>
                  </a:txBody>
                  <a:tcPr marL="91451" marR="91451" marT="45671" marB="45671"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5000"/>
                      </a:srgbClr>
                    </a:solidFill>
                  </a:tcPr>
                </a:tc>
                <a:extLst>
                  <a:ext uri="{0D108BD9-81ED-4DB2-BD59-A6C34878D82A}">
                    <a16:rowId xmlns:a16="http://schemas.microsoft.com/office/drawing/2014/main" val="10003"/>
                  </a:ext>
                </a:extLst>
              </a:tr>
              <a:tr h="27869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nl-NL" sz="1200" b="0" i="0" u="none" strike="noStrike" kern="1200" cap="none" normalizeH="0" baseline="0" dirty="0">
                          <a:ln>
                            <a:noFill/>
                          </a:ln>
                          <a:solidFill>
                            <a:srgbClr val="4F6228"/>
                          </a:solidFill>
                          <a:effectLst/>
                          <a:latin typeface="Calibri" pitchFamily="34" charset="0"/>
                          <a:ea typeface="ＭＳ Ｐゴシック" pitchFamily="34" charset="-128"/>
                          <a:cs typeface="+mn-cs"/>
                        </a:rPr>
                        <a:t>SA#93e</a:t>
                      </a:r>
                    </a:p>
                  </a:txBody>
                  <a:tcPr marL="91451" marR="91451" marT="45671" marB="45671"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chemeClr val="bg1">
                        <a:alpha val="25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200" b="0" i="0" u="none" strike="noStrike" kern="1200" cap="none" normalizeH="0" baseline="0" dirty="0">
                          <a:ln>
                            <a:noFill/>
                          </a:ln>
                          <a:solidFill>
                            <a:srgbClr val="4F6228"/>
                          </a:solidFill>
                          <a:effectLst/>
                          <a:latin typeface="Calibri" pitchFamily="34" charset="0"/>
                          <a:ea typeface="ＭＳ Ｐゴシック" pitchFamily="34" charset="-128"/>
                          <a:cs typeface="+mn-cs"/>
                        </a:rPr>
                        <a:t>SP-211029</a:t>
                      </a:r>
                    </a:p>
                  </a:txBody>
                  <a:tcPr marL="91451" marR="91451" marT="45671" marB="45671"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chemeClr val="bg1">
                        <a:alpha val="25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nl-NL" sz="1200" b="0" i="0" u="none" strike="noStrike" cap="none" normalizeH="0" baseline="0" dirty="0">
                          <a:ln>
                            <a:noFill/>
                          </a:ln>
                          <a:solidFill>
                            <a:srgbClr val="4F6228"/>
                          </a:solidFill>
                          <a:effectLst/>
                          <a:latin typeface="Calibri" pitchFamily="34" charset="0"/>
                          <a:ea typeface="ＭＳ Ｐゴシック" pitchFamily="34" charset="-128"/>
                        </a:rPr>
                        <a:t>SA1#95e, e-meeting</a:t>
                      </a:r>
                    </a:p>
                  </a:txBody>
                  <a:tcPr marL="91451" marR="91451" marT="45671" marB="45671"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chemeClr val="bg1">
                        <a:alpha val="25000"/>
                      </a:schemeClr>
                    </a:solidFill>
                  </a:tcPr>
                </a:tc>
                <a:extLst>
                  <a:ext uri="{0D108BD9-81ED-4DB2-BD59-A6C34878D82A}">
                    <a16:rowId xmlns:a16="http://schemas.microsoft.com/office/drawing/2014/main" val="10004"/>
                  </a:ext>
                </a:extLst>
              </a:tr>
              <a:tr h="326188">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nl-NL" sz="1200" b="0" i="0" u="none" strike="noStrike" kern="1200" cap="none" normalizeH="0" baseline="0" dirty="0">
                          <a:ln>
                            <a:noFill/>
                          </a:ln>
                          <a:solidFill>
                            <a:srgbClr val="4F6228"/>
                          </a:solidFill>
                          <a:effectLst/>
                          <a:latin typeface="Calibri" pitchFamily="34" charset="0"/>
                          <a:ea typeface="ＭＳ Ｐゴシック" pitchFamily="34" charset="-128"/>
                          <a:cs typeface="+mn-cs"/>
                        </a:rPr>
                        <a:t>SA#94e</a:t>
                      </a:r>
                    </a:p>
                  </a:txBody>
                  <a:tcPr marL="91451" marR="91451" marT="45671" marB="45671"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5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200" b="0" i="0" u="none" strike="noStrike" kern="1200" cap="none" normalizeH="0" baseline="0" dirty="0">
                          <a:ln>
                            <a:noFill/>
                          </a:ln>
                          <a:solidFill>
                            <a:srgbClr val="4F6228"/>
                          </a:solidFill>
                          <a:effectLst/>
                          <a:latin typeface="Calibri" pitchFamily="34" charset="0"/>
                          <a:ea typeface="ＭＳ Ｐゴシック" pitchFamily="34" charset="-128"/>
                          <a:cs typeface="+mn-cs"/>
                        </a:rPr>
                        <a:t>SP-211506</a:t>
                      </a:r>
                    </a:p>
                  </a:txBody>
                  <a:tcPr marL="91451" marR="91451" marT="45671" marB="45671"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5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nl-NL" sz="1200" b="0" i="0" u="none" strike="noStrike" cap="none" normalizeH="0" baseline="0" dirty="0">
                          <a:ln>
                            <a:noFill/>
                          </a:ln>
                          <a:solidFill>
                            <a:srgbClr val="4F6228"/>
                          </a:solidFill>
                          <a:effectLst/>
                          <a:latin typeface="Calibri" pitchFamily="34" charset="0"/>
                          <a:ea typeface="ＭＳ Ｐゴシック" pitchFamily="34" charset="-128"/>
                        </a:rPr>
                        <a:t>SA1#96e, e-meeting</a:t>
                      </a:r>
                    </a:p>
                  </a:txBody>
                  <a:tcPr marL="91451" marR="91451" marT="45671" marB="45671"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5000"/>
                      </a:srgbClr>
                    </a:solidFill>
                  </a:tcPr>
                </a:tc>
                <a:extLst>
                  <a:ext uri="{0D108BD9-81ED-4DB2-BD59-A6C34878D82A}">
                    <a16:rowId xmlns:a16="http://schemas.microsoft.com/office/drawing/2014/main" val="10005"/>
                  </a:ext>
                </a:extLst>
              </a:tr>
              <a:tr h="274252">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nl-NL" sz="1200" b="0" i="0" u="none" strike="noStrike" kern="1200" cap="none" normalizeH="0" baseline="0" dirty="0">
                          <a:ln>
                            <a:noFill/>
                          </a:ln>
                          <a:solidFill>
                            <a:srgbClr val="4F6228"/>
                          </a:solidFill>
                          <a:effectLst/>
                          <a:latin typeface="Calibri" pitchFamily="34" charset="0"/>
                          <a:ea typeface="ＭＳ Ｐゴシック" pitchFamily="34" charset="-128"/>
                          <a:cs typeface="+mn-cs"/>
                        </a:rPr>
                        <a:t>SA#95e</a:t>
                      </a:r>
                    </a:p>
                  </a:txBody>
                  <a:tcPr marL="91451" marR="91451" marT="45671" marB="45671"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200" b="0" i="0" u="none" strike="noStrike" kern="1200" cap="none" normalizeH="0" baseline="0" dirty="0">
                          <a:ln>
                            <a:noFill/>
                          </a:ln>
                          <a:solidFill>
                            <a:srgbClr val="4F6228"/>
                          </a:solidFill>
                          <a:effectLst/>
                          <a:latin typeface="Calibri" pitchFamily="34" charset="0"/>
                          <a:ea typeface="ＭＳ Ｐゴシック" pitchFamily="34" charset="-128"/>
                          <a:cs typeface="+mn-cs"/>
                        </a:rPr>
                        <a:t>SP-220077</a:t>
                      </a:r>
                    </a:p>
                  </a:txBody>
                  <a:tcPr marL="91451" marR="91451" marT="45671" marB="45671"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nl-NL" sz="1200" b="0" i="0" u="none" strike="noStrike" cap="none" normalizeH="0" baseline="0" dirty="0">
                          <a:ln>
                            <a:noFill/>
                          </a:ln>
                          <a:solidFill>
                            <a:srgbClr val="4F6228"/>
                          </a:solidFill>
                          <a:effectLst/>
                          <a:latin typeface="Calibri" pitchFamily="34" charset="0"/>
                          <a:ea typeface="ＭＳ Ｐゴシック" pitchFamily="34" charset="-128"/>
                        </a:rPr>
                        <a:t>SA1#97e, e-meeting</a:t>
                      </a:r>
                    </a:p>
                  </a:txBody>
                  <a:tcPr marL="91451" marR="91451" marT="45671" marB="45671"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314342">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nl-NL" sz="1200" b="0" i="0" u="none" strike="noStrike" kern="1200" cap="none" normalizeH="0" baseline="0" dirty="0">
                          <a:ln>
                            <a:noFill/>
                          </a:ln>
                          <a:solidFill>
                            <a:srgbClr val="4F6228"/>
                          </a:solidFill>
                          <a:effectLst/>
                          <a:latin typeface="Calibri" pitchFamily="34" charset="0"/>
                          <a:ea typeface="ＭＳ Ｐゴシック" pitchFamily="34" charset="-128"/>
                          <a:cs typeface="+mn-cs"/>
                        </a:rPr>
                        <a:t>SA#96e</a:t>
                      </a:r>
                    </a:p>
                  </a:txBody>
                  <a:tcPr marL="91451" marR="91451" marT="45671" marB="45671"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chemeClr val="accent3">
                        <a:lumMod val="20000"/>
                        <a:lumOff val="8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200" b="0" i="0" u="none" strike="noStrike" kern="1200" cap="none" normalizeH="0" baseline="0" dirty="0">
                          <a:ln>
                            <a:noFill/>
                          </a:ln>
                          <a:solidFill>
                            <a:srgbClr val="4F6228"/>
                          </a:solidFill>
                          <a:effectLst/>
                          <a:latin typeface="Calibri" pitchFamily="34" charset="0"/>
                          <a:ea typeface="ＭＳ Ｐゴシック" pitchFamily="34" charset="-128"/>
                          <a:cs typeface="+mn-cs"/>
                        </a:rPr>
                        <a:t>SP-220427</a:t>
                      </a:r>
                    </a:p>
                  </a:txBody>
                  <a:tcPr marL="91451" marR="91451" marT="45671" marB="45671"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chemeClr val="accent3">
                        <a:lumMod val="20000"/>
                        <a:lumOff val="8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nl-NL" sz="1200" b="0" i="0" u="none" strike="noStrike" cap="none" normalizeH="0" baseline="0" dirty="0">
                          <a:ln>
                            <a:noFill/>
                          </a:ln>
                          <a:solidFill>
                            <a:srgbClr val="4F6228"/>
                          </a:solidFill>
                          <a:effectLst/>
                          <a:latin typeface="Calibri" pitchFamily="34" charset="0"/>
                          <a:ea typeface="ＭＳ Ｐゴシック" pitchFamily="34" charset="-128"/>
                        </a:rPr>
                        <a:t>SA1#98e, e-meeting</a:t>
                      </a:r>
                    </a:p>
                  </a:txBody>
                  <a:tcPr marL="91451" marR="91451" marT="45671" marB="45671"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chemeClr val="accent3">
                        <a:lumMod val="20000"/>
                        <a:lumOff val="80000"/>
                      </a:schemeClr>
                    </a:solidFill>
                  </a:tcPr>
                </a:tc>
                <a:extLst>
                  <a:ext uri="{0D108BD9-81ED-4DB2-BD59-A6C34878D82A}">
                    <a16:rowId xmlns:a16="http://schemas.microsoft.com/office/drawing/2014/main" val="10007"/>
                  </a:ext>
                </a:extLst>
              </a:tr>
              <a:tr h="299444">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nl-NL" sz="1200" b="0" i="0" u="none" strike="noStrike" kern="1200" cap="none" normalizeH="0" baseline="0" dirty="0">
                          <a:ln>
                            <a:noFill/>
                          </a:ln>
                          <a:solidFill>
                            <a:srgbClr val="4F6228"/>
                          </a:solidFill>
                          <a:effectLst/>
                          <a:latin typeface="Calibri" pitchFamily="34" charset="0"/>
                          <a:ea typeface="ＭＳ Ｐゴシック" pitchFamily="34" charset="-128"/>
                          <a:cs typeface="+mn-cs"/>
                        </a:rPr>
                        <a:t>SA#97e</a:t>
                      </a:r>
                    </a:p>
                  </a:txBody>
                  <a:tcPr marL="91451" marR="91451" marT="45671" marB="45671"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200" b="0" i="0" u="none" strike="noStrike" kern="1200" cap="none" normalizeH="0" baseline="0" dirty="0">
                          <a:ln>
                            <a:noFill/>
                          </a:ln>
                          <a:solidFill>
                            <a:srgbClr val="4F6228"/>
                          </a:solidFill>
                          <a:effectLst/>
                          <a:latin typeface="Calibri" pitchFamily="34" charset="0"/>
                          <a:ea typeface="ＭＳ Ｐゴシック" pitchFamily="34" charset="-128"/>
                          <a:cs typeface="+mn-cs"/>
                        </a:rPr>
                        <a:t>SP-220931</a:t>
                      </a:r>
                    </a:p>
                  </a:txBody>
                  <a:tcPr marL="91451" marR="91451" marT="45671" marB="45671"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nl-NL" sz="1200" b="0" i="0" u="none" strike="noStrike" cap="none" normalizeH="0" baseline="0" dirty="0">
                          <a:ln>
                            <a:noFill/>
                          </a:ln>
                          <a:solidFill>
                            <a:srgbClr val="4F6228"/>
                          </a:solidFill>
                          <a:effectLst/>
                          <a:latin typeface="Calibri" pitchFamily="34" charset="0"/>
                          <a:ea typeface="ＭＳ Ｐゴシック" pitchFamily="34" charset="-128"/>
                        </a:rPr>
                        <a:t>SA1#99e, e-meeting</a:t>
                      </a:r>
                    </a:p>
                  </a:txBody>
                  <a:tcPr marL="91451" marR="91451" marT="45671" marB="45671"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8"/>
                  </a:ext>
                </a:extLst>
              </a:tr>
              <a:tr h="274252">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nl-NL" sz="1200" b="0" i="0" u="none" strike="noStrike" kern="1200" cap="none" normalizeH="0" baseline="0" dirty="0">
                          <a:ln>
                            <a:noFill/>
                          </a:ln>
                          <a:solidFill>
                            <a:srgbClr val="4F6228"/>
                          </a:solidFill>
                          <a:effectLst/>
                          <a:latin typeface="Calibri" pitchFamily="34" charset="0"/>
                          <a:ea typeface="ＭＳ Ｐゴシック" pitchFamily="34" charset="-128"/>
                          <a:cs typeface="+mn-cs"/>
                        </a:rPr>
                        <a:t>SA#98e</a:t>
                      </a:r>
                    </a:p>
                  </a:txBody>
                  <a:tcPr marL="91451" marR="91451" marT="45671" marB="45671"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chemeClr val="accent3">
                        <a:lumMod val="20000"/>
                        <a:lumOff val="8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200" b="0" i="0" u="none" strike="noStrike" kern="1200" cap="none" normalizeH="0" baseline="0" dirty="0">
                          <a:ln>
                            <a:noFill/>
                          </a:ln>
                          <a:solidFill>
                            <a:srgbClr val="4F6228"/>
                          </a:solidFill>
                          <a:effectLst/>
                          <a:latin typeface="Calibri" pitchFamily="34" charset="0"/>
                          <a:ea typeface="ＭＳ Ｐゴシック" pitchFamily="34" charset="-128"/>
                          <a:cs typeface="+mn-cs"/>
                        </a:rPr>
                        <a:t>SP-221256</a:t>
                      </a:r>
                    </a:p>
                  </a:txBody>
                  <a:tcPr marL="91451" marR="91451" marT="45671" marB="45671"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chemeClr val="accent3">
                        <a:lumMod val="20000"/>
                        <a:lumOff val="8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nl-NL" sz="1200" b="0" i="0" u="none" strike="noStrike" cap="none" normalizeH="0" baseline="0" dirty="0">
                          <a:ln>
                            <a:noFill/>
                          </a:ln>
                          <a:solidFill>
                            <a:srgbClr val="4F6228"/>
                          </a:solidFill>
                          <a:effectLst/>
                          <a:latin typeface="Calibri" pitchFamily="34" charset="0"/>
                          <a:ea typeface="ＭＳ Ｐゴシック" pitchFamily="34" charset="-128"/>
                        </a:rPr>
                        <a:t>SA1#100, Toulouse</a:t>
                      </a:r>
                    </a:p>
                  </a:txBody>
                  <a:tcPr marL="91451" marR="91451" marT="45671" marB="45671"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chemeClr val="accent3">
                        <a:lumMod val="20000"/>
                        <a:lumOff val="80000"/>
                      </a:schemeClr>
                    </a:solidFill>
                  </a:tcPr>
                </a:tc>
                <a:extLst>
                  <a:ext uri="{0D108BD9-81ED-4DB2-BD59-A6C34878D82A}">
                    <a16:rowId xmlns:a16="http://schemas.microsoft.com/office/drawing/2014/main" val="10009"/>
                  </a:ext>
                </a:extLst>
              </a:tr>
              <a:tr h="274252">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nl-NL" sz="1200" b="0" i="0" u="none" strike="noStrike" kern="1200" cap="none" normalizeH="0" baseline="0" dirty="0">
                          <a:ln>
                            <a:noFill/>
                          </a:ln>
                          <a:solidFill>
                            <a:srgbClr val="4F6228"/>
                          </a:solidFill>
                          <a:effectLst/>
                          <a:latin typeface="Calibri" pitchFamily="34" charset="0"/>
                          <a:ea typeface="ＭＳ Ｐゴシック" pitchFamily="34" charset="-128"/>
                          <a:cs typeface="+mn-cs"/>
                        </a:rPr>
                        <a:t>SA#99</a:t>
                      </a:r>
                    </a:p>
                  </a:txBody>
                  <a:tcPr marL="91451" marR="91451" marT="45671" marB="45671"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200" b="0" i="0" u="none" strike="noStrike" kern="1200" cap="none" normalizeH="0" baseline="0" dirty="0">
                          <a:ln>
                            <a:noFill/>
                          </a:ln>
                          <a:solidFill>
                            <a:srgbClr val="4F6228"/>
                          </a:solidFill>
                          <a:effectLst/>
                          <a:latin typeface="Calibri" pitchFamily="34" charset="0"/>
                          <a:ea typeface="ＭＳ Ｐゴシック" pitchFamily="34" charset="-128"/>
                          <a:cs typeface="+mn-cs"/>
                        </a:rPr>
                        <a:t>SP-230214</a:t>
                      </a:r>
                    </a:p>
                  </a:txBody>
                  <a:tcPr marL="91451" marR="91451" marT="45671" marB="45671"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nl-NL" sz="1200" b="0" i="0" u="none" strike="noStrike" cap="none" normalizeH="0" baseline="0" dirty="0">
                          <a:ln>
                            <a:noFill/>
                          </a:ln>
                          <a:solidFill>
                            <a:srgbClr val="4F6228"/>
                          </a:solidFill>
                          <a:effectLst/>
                          <a:latin typeface="Calibri" pitchFamily="34" charset="0"/>
                          <a:ea typeface="ＭＳ Ｐゴシック" pitchFamily="34" charset="-128"/>
                        </a:rPr>
                        <a:t>SA1#101, Athens</a:t>
                      </a:r>
                    </a:p>
                  </a:txBody>
                  <a:tcPr marL="91451" marR="91451" marT="45671" marB="45671"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10"/>
                  </a:ext>
                </a:extLst>
              </a:tr>
              <a:tr h="274252">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nl-NL" sz="1200" b="0" i="0" u="none" strike="noStrike" kern="1200" cap="none" normalizeH="0" baseline="0" dirty="0">
                          <a:ln>
                            <a:noFill/>
                          </a:ln>
                          <a:solidFill>
                            <a:srgbClr val="4F6228"/>
                          </a:solidFill>
                          <a:effectLst/>
                          <a:latin typeface="Calibri" pitchFamily="34" charset="0"/>
                          <a:ea typeface="ＭＳ Ｐゴシック" pitchFamily="34" charset="-128"/>
                          <a:cs typeface="+mn-cs"/>
                        </a:rPr>
                        <a:t>SA#100</a:t>
                      </a:r>
                    </a:p>
                  </a:txBody>
                  <a:tcPr marL="91451" marR="91451" marT="45671" marB="45671"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chemeClr val="accent3">
                        <a:lumMod val="20000"/>
                        <a:lumOff val="8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200" b="0" i="0" u="none" strike="noStrike" kern="1200" cap="none" normalizeH="0" baseline="0" dirty="0">
                          <a:ln>
                            <a:noFill/>
                          </a:ln>
                          <a:solidFill>
                            <a:srgbClr val="4F6228"/>
                          </a:solidFill>
                          <a:effectLst/>
                          <a:latin typeface="Calibri" pitchFamily="34" charset="0"/>
                          <a:ea typeface="ＭＳ Ｐゴシック" pitchFamily="34" charset="-128"/>
                          <a:cs typeface="+mn-cs"/>
                        </a:rPr>
                        <a:t>SP-230505</a:t>
                      </a:r>
                    </a:p>
                  </a:txBody>
                  <a:tcPr marL="91451" marR="91451" marT="45671" marB="45671"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chemeClr val="accent3">
                        <a:lumMod val="20000"/>
                        <a:lumOff val="8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nl-NL" sz="1200" b="0" i="0" u="none" strike="noStrike" cap="none" normalizeH="0" baseline="0" dirty="0">
                          <a:ln>
                            <a:noFill/>
                          </a:ln>
                          <a:solidFill>
                            <a:srgbClr val="4F6228"/>
                          </a:solidFill>
                          <a:effectLst/>
                          <a:latin typeface="Calibri" pitchFamily="34" charset="0"/>
                          <a:ea typeface="ＭＳ Ｐゴシック" pitchFamily="34" charset="-128"/>
                        </a:rPr>
                        <a:t>SA1#102, Berlin</a:t>
                      </a:r>
                    </a:p>
                  </a:txBody>
                  <a:tcPr marL="91451" marR="91451" marT="45671" marB="45671"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chemeClr val="accent3">
                        <a:lumMod val="20000"/>
                        <a:lumOff val="80000"/>
                      </a:schemeClr>
                    </a:solidFill>
                  </a:tcPr>
                </a:tc>
                <a:extLst>
                  <a:ext uri="{0D108BD9-81ED-4DB2-BD59-A6C34878D82A}">
                    <a16:rowId xmlns:a16="http://schemas.microsoft.com/office/drawing/2014/main" val="10011"/>
                  </a:ext>
                </a:extLst>
              </a:tr>
              <a:tr h="274252">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nl-NL" sz="1200" b="0" i="0" u="none" strike="noStrike" kern="1200" cap="none" normalizeH="0" baseline="0" dirty="0">
                          <a:ln>
                            <a:noFill/>
                          </a:ln>
                          <a:solidFill>
                            <a:srgbClr val="4F6228"/>
                          </a:solidFill>
                          <a:effectLst/>
                          <a:latin typeface="Calibri" pitchFamily="34" charset="0"/>
                          <a:ea typeface="ＭＳ Ｐゴシック" pitchFamily="34" charset="-128"/>
                          <a:cs typeface="+mn-cs"/>
                        </a:rPr>
                        <a:t>SA#101</a:t>
                      </a:r>
                    </a:p>
                  </a:txBody>
                  <a:tcPr marL="91451" marR="91451" marT="45671" marB="45671"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200" b="0" i="0" u="none" strike="noStrike" kern="1200" cap="none" normalizeH="0" baseline="0" dirty="0">
                          <a:ln>
                            <a:noFill/>
                          </a:ln>
                          <a:solidFill>
                            <a:srgbClr val="4F6228"/>
                          </a:solidFill>
                          <a:effectLst/>
                          <a:latin typeface="Calibri" pitchFamily="34" charset="0"/>
                          <a:ea typeface="ＭＳ Ｐゴシック" pitchFamily="34" charset="-128"/>
                          <a:cs typeface="+mn-cs"/>
                        </a:rPr>
                        <a:t>SP-231012</a:t>
                      </a:r>
                    </a:p>
                  </a:txBody>
                  <a:tcPr marL="91451" marR="91451" marT="45671" marB="45671"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nl-NL" sz="1200" b="0" i="0" u="none" strike="noStrike" cap="none" normalizeH="0" baseline="0" dirty="0">
                          <a:ln>
                            <a:noFill/>
                          </a:ln>
                          <a:solidFill>
                            <a:srgbClr val="4F6228"/>
                          </a:solidFill>
                          <a:effectLst/>
                          <a:latin typeface="Calibri" pitchFamily="34" charset="0"/>
                          <a:ea typeface="ＭＳ Ｐゴシック" pitchFamily="34" charset="-128"/>
                        </a:rPr>
                        <a:t>SA1#103, Gothenburg</a:t>
                      </a:r>
                    </a:p>
                  </a:txBody>
                  <a:tcPr marL="91451" marR="91451" marT="45671" marB="45671"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2603714045"/>
                  </a:ext>
                </a:extLst>
              </a:tr>
            </a:tbl>
          </a:graphicData>
        </a:graphic>
      </p:graphicFrame>
    </p:spTree>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50347D341463BF439568C262687005F6" ma:contentTypeVersion="13" ma:contentTypeDescription="Create a new document." ma:contentTypeScope="" ma:versionID="ad2cf2490f0c719e3ee4922923800c9e">
  <xsd:schema xmlns:xsd="http://www.w3.org/2001/XMLSchema" xmlns:xs="http://www.w3.org/2001/XMLSchema" xmlns:p="http://schemas.microsoft.com/office/2006/metadata/properties" xmlns:ns3="2ca8e41a-b3d0-462f-857c-48a93d48cc9b" xmlns:ns4="199dcaf0-96ce-4e65-9ae8-79a6ae4aa63e" targetNamespace="http://schemas.microsoft.com/office/2006/metadata/properties" ma:root="true" ma:fieldsID="54b66be8fa2c69c44067c6665534d727" ns3:_="" ns4:_="">
    <xsd:import namespace="2ca8e41a-b3d0-462f-857c-48a93d48cc9b"/>
    <xsd:import namespace="199dcaf0-96ce-4e65-9ae8-79a6ae4aa63e"/>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ca8e41a-b3d0-462f-857c-48a93d48cc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99dcaf0-96ce-4e65-9ae8-79a6ae4aa63e"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028EA06-5405-43DA-BDDC-3946B20DBF66}">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06BFF7F3-058C-41E7-936D-0DECAAB96F90}">
  <ds:schemaRefs>
    <ds:schemaRef ds:uri="http://schemas.microsoft.com/sharepoint/v3/contenttype/forms"/>
  </ds:schemaRefs>
</ds:datastoreItem>
</file>

<file path=customXml/itemProps3.xml><?xml version="1.0" encoding="utf-8"?>
<ds:datastoreItem xmlns:ds="http://schemas.openxmlformats.org/officeDocument/2006/customXml" ds:itemID="{D0DE101F-A034-4B5A-BEBB-E4455608FEA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ca8e41a-b3d0-462f-857c-48a93d48cc9b"/>
    <ds:schemaRef ds:uri="199dcaf0-96ce-4e65-9ae8-79a6ae4aa63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42685</TotalTime>
  <Words>3201</Words>
  <Application>Microsoft Office PowerPoint</Application>
  <PresentationFormat>On-screen Show (16:9)</PresentationFormat>
  <Paragraphs>993</Paragraphs>
  <Slides>30</Slides>
  <Notes>2</Notes>
  <HiddenSlides>13</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30</vt:i4>
      </vt:variant>
    </vt:vector>
  </HeadingPairs>
  <TitlesOfParts>
    <vt:vector size="36" baseType="lpstr">
      <vt:lpstr>Arial</vt:lpstr>
      <vt:lpstr>Calibri</vt:lpstr>
      <vt:lpstr>Montserrat</vt:lpstr>
      <vt:lpstr>Times New Roman</vt:lpstr>
      <vt:lpstr>Office Theme</vt:lpstr>
      <vt:lpstr>Custom Design</vt:lpstr>
      <vt:lpstr>PowerPoint Presentation</vt:lpstr>
      <vt:lpstr>Short Summary</vt:lpstr>
      <vt:lpstr>Summary – overall</vt:lpstr>
      <vt:lpstr>PowerPoint Presentation</vt:lpstr>
      <vt:lpstr>General Information and statistics </vt:lpstr>
      <vt:lpstr>SA1 Officials</vt:lpstr>
      <vt:lpstr>Statistics</vt:lpstr>
      <vt:lpstr>Meeting Calendar</vt:lpstr>
      <vt:lpstr>Previous SA1 reports</vt:lpstr>
      <vt:lpstr>Work Summary: pre Rel-19 Work &amp; Maintenance</vt:lpstr>
      <vt:lpstr>PowerPoint Presentation</vt:lpstr>
      <vt:lpstr>Work Summary: Rel-19 Work</vt:lpstr>
      <vt:lpstr>PowerPoint Presentation</vt:lpstr>
      <vt:lpstr>PowerPoint Presentation</vt:lpstr>
      <vt:lpstr>PowerPoint Presentation</vt:lpstr>
      <vt:lpstr>Rel-19  Study Items and  corresponding Normative Items</vt:lpstr>
      <vt:lpstr>Sensing</vt:lpstr>
      <vt:lpstr>AmbientIoT</vt:lpstr>
      <vt:lpstr>Metaverse</vt:lpstr>
      <vt:lpstr>FRMCS</vt:lpstr>
      <vt:lpstr>AIML_MT_Ph2</vt:lpstr>
      <vt:lpstr>5GSAT_Ph3</vt:lpstr>
      <vt:lpstr>UAV_Ph3</vt:lpstr>
      <vt:lpstr>DualSteer</vt:lpstr>
      <vt:lpstr>EnergyServ</vt:lpstr>
      <vt:lpstr>FS_SOBOT</vt:lpstr>
      <vt:lpstr>FS_ISN</vt:lpstr>
      <vt:lpstr>Rel-19 Mini WIDs</vt:lpstr>
      <vt:lpstr>TIE_IoTAPP</vt:lpstr>
      <vt:lpstr>PowerPoint Presentation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Almodovar Chico, J.L. (José)</cp:lastModifiedBy>
  <cp:revision>2129</cp:revision>
  <cp:lastPrinted>2017-02-24T12:37:51Z</cp:lastPrinted>
  <dcterms:created xsi:type="dcterms:W3CDTF">2008-08-30T09:32:10Z</dcterms:created>
  <dcterms:modified xsi:type="dcterms:W3CDTF">2023-12-06T18:14:43Z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0x01010050347D341463BF439568C262687005F6</vt:lpwstr>
  </property>
</Properties>
</file>